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79" r:id="rId1"/>
  </p:sldMasterIdLst>
  <p:notesMasterIdLst>
    <p:notesMasterId r:id="rId34"/>
  </p:notesMasterIdLst>
  <p:sldIdLst>
    <p:sldId id="256" r:id="rId2"/>
    <p:sldId id="257" r:id="rId3"/>
    <p:sldId id="258" r:id="rId4"/>
    <p:sldId id="260" r:id="rId5"/>
    <p:sldId id="261" r:id="rId6"/>
    <p:sldId id="262" r:id="rId7"/>
    <p:sldId id="263" r:id="rId8"/>
    <p:sldId id="264" r:id="rId9"/>
    <p:sldId id="265" r:id="rId10"/>
    <p:sldId id="271" r:id="rId11"/>
    <p:sldId id="272" r:id="rId12"/>
    <p:sldId id="273" r:id="rId13"/>
    <p:sldId id="275" r:id="rId14"/>
    <p:sldId id="278" r:id="rId15"/>
    <p:sldId id="279" r:id="rId16"/>
    <p:sldId id="276" r:id="rId17"/>
    <p:sldId id="280" r:id="rId18"/>
    <p:sldId id="277" r:id="rId19"/>
    <p:sldId id="281" r:id="rId20"/>
    <p:sldId id="282" r:id="rId21"/>
    <p:sldId id="283" r:id="rId22"/>
    <p:sldId id="284" r:id="rId23"/>
    <p:sldId id="286" r:id="rId24"/>
    <p:sldId id="287" r:id="rId25"/>
    <p:sldId id="289" r:id="rId26"/>
    <p:sldId id="290" r:id="rId27"/>
    <p:sldId id="292" r:id="rId28"/>
    <p:sldId id="293" r:id="rId29"/>
    <p:sldId id="294" r:id="rId30"/>
    <p:sldId id="295" r:id="rId31"/>
    <p:sldId id="296" r:id="rId32"/>
    <p:sldId id="302"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660"/>
  </p:normalViewPr>
  <p:slideViewPr>
    <p:cSldViewPr snapToGrid="0">
      <p:cViewPr varScale="1">
        <p:scale>
          <a:sx n="63" d="100"/>
          <a:sy n="63" d="100"/>
        </p:scale>
        <p:origin x="80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73EF22-0E77-41DB-A9B8-F6E2BDC0159C}" type="datetimeFigureOut">
              <a:rPr lang="en-PH" smtClean="0"/>
              <a:t>18/09/2018</a:t>
            </a:fld>
            <a:endParaRPr lang="en-P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783396-2B29-4BE1-AF5B-62F2F54B97CD}" type="slidenum">
              <a:rPr lang="en-PH" smtClean="0"/>
              <a:t>‹#›</a:t>
            </a:fld>
            <a:endParaRPr lang="en-PH"/>
          </a:p>
        </p:txBody>
      </p:sp>
    </p:spTree>
    <p:extLst>
      <p:ext uri="{BB962C8B-B14F-4D97-AF65-F5344CB8AC3E}">
        <p14:creationId xmlns:p14="http://schemas.microsoft.com/office/powerpoint/2010/main" val="1097871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Original man</a:t>
            </a:r>
          </a:p>
        </p:txBody>
      </p:sp>
      <p:sp>
        <p:nvSpPr>
          <p:cNvPr id="4" name="Slide Number Placeholder 3"/>
          <p:cNvSpPr>
            <a:spLocks noGrp="1"/>
          </p:cNvSpPr>
          <p:nvPr>
            <p:ph type="sldNum" sz="quarter" idx="10"/>
          </p:nvPr>
        </p:nvSpPr>
        <p:spPr/>
        <p:txBody>
          <a:bodyPr/>
          <a:lstStyle/>
          <a:p>
            <a:fld id="{74783396-2B29-4BE1-AF5B-62F2F54B97CD}" type="slidenum">
              <a:rPr lang="en-PH" smtClean="0"/>
              <a:t>14</a:t>
            </a:fld>
            <a:endParaRPr lang="en-PH"/>
          </a:p>
        </p:txBody>
      </p:sp>
    </p:spTree>
    <p:extLst>
      <p:ext uri="{BB962C8B-B14F-4D97-AF65-F5344CB8AC3E}">
        <p14:creationId xmlns:p14="http://schemas.microsoft.com/office/powerpoint/2010/main" val="2204642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Ancestor of the modern human because of its ability to produce tools</a:t>
            </a:r>
          </a:p>
        </p:txBody>
      </p:sp>
      <p:sp>
        <p:nvSpPr>
          <p:cNvPr id="4" name="Slide Number Placeholder 3"/>
          <p:cNvSpPr>
            <a:spLocks noGrp="1"/>
          </p:cNvSpPr>
          <p:nvPr>
            <p:ph type="sldNum" sz="quarter" idx="10"/>
          </p:nvPr>
        </p:nvSpPr>
        <p:spPr/>
        <p:txBody>
          <a:bodyPr/>
          <a:lstStyle/>
          <a:p>
            <a:fld id="{74783396-2B29-4BE1-AF5B-62F2F54B97CD}" type="slidenum">
              <a:rPr lang="en-PH" smtClean="0"/>
              <a:t>24</a:t>
            </a:fld>
            <a:endParaRPr lang="en-PH"/>
          </a:p>
        </p:txBody>
      </p:sp>
    </p:spTree>
    <p:extLst>
      <p:ext uri="{BB962C8B-B14F-4D97-AF65-F5344CB8AC3E}">
        <p14:creationId xmlns:p14="http://schemas.microsoft.com/office/powerpoint/2010/main" val="4158915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Manifested cultural evolution because they used their intelligence to invent and develop different technologies to respond to their needs</a:t>
            </a:r>
          </a:p>
          <a:p>
            <a:endParaRPr lang="en-PH" dirty="0"/>
          </a:p>
        </p:txBody>
      </p:sp>
      <p:sp>
        <p:nvSpPr>
          <p:cNvPr id="4" name="Slide Number Placeholder 3"/>
          <p:cNvSpPr>
            <a:spLocks noGrp="1"/>
          </p:cNvSpPr>
          <p:nvPr>
            <p:ph type="sldNum" sz="quarter" idx="10"/>
          </p:nvPr>
        </p:nvSpPr>
        <p:spPr/>
        <p:txBody>
          <a:bodyPr/>
          <a:lstStyle/>
          <a:p>
            <a:fld id="{74783396-2B29-4BE1-AF5B-62F2F54B97CD}" type="slidenum">
              <a:rPr lang="en-PH" smtClean="0"/>
              <a:t>29</a:t>
            </a:fld>
            <a:endParaRPr lang="en-PH"/>
          </a:p>
        </p:txBody>
      </p:sp>
    </p:spTree>
    <p:extLst>
      <p:ext uri="{BB962C8B-B14F-4D97-AF65-F5344CB8AC3E}">
        <p14:creationId xmlns:p14="http://schemas.microsoft.com/office/powerpoint/2010/main" val="7742616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smtClean="0"/>
              <a:t>9/18/2018</a:t>
            </a:fld>
            <a:endParaRPr lang="en-US" dirty="0"/>
          </a:p>
        </p:txBody>
      </p:sp>
      <p:sp>
        <p:nvSpPr>
          <p:cNvPr id="5" name="Footer Placeholder 4"/>
          <p:cNvSpPr>
            <a:spLocks noGrp="1"/>
          </p:cNvSpPr>
          <p:nvPr>
            <p:ph type="ftr" sz="quarter" idx="11"/>
          </p:nvPr>
        </p:nvSpPr>
        <p:spPr>
          <a:xfrm>
            <a:off x="1127124" y="329307"/>
            <a:ext cx="5943668" cy="309201"/>
          </a:xfrm>
        </p:spPr>
        <p:txBody>
          <a:bodyPr/>
          <a:lstStyle/>
          <a:p>
            <a:endParaRPr lang="en-US" dirty="0"/>
          </a:p>
        </p:txBody>
      </p:sp>
      <p:sp>
        <p:nvSpPr>
          <p:cNvPr id="6" name="Slide Number Placeholder 5"/>
          <p:cNvSpPr>
            <a:spLocks noGrp="1"/>
          </p:cNvSpPr>
          <p:nvPr>
            <p:ph type="sldNum" sz="quarter" idx="12"/>
          </p:nvPr>
        </p:nvSpPr>
        <p:spPr>
          <a:xfrm>
            <a:off x="9924392" y="134930"/>
            <a:ext cx="811019" cy="503578"/>
          </a:xfrm>
        </p:spPr>
        <p:txBody>
          <a:bodyPr/>
          <a:lstStyle/>
          <a:p>
            <a:fld id="{FAEF9944-A4F6-4C59-AEBD-678D6480B8EA}" type="slidenum">
              <a:rPr lang="en-US" smtClean="0"/>
              <a:pPr/>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87447246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smtClean="0"/>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t>‹#›</a:t>
            </a:fld>
            <a:endParaRPr lang="en-US" dirty="0"/>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4168552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smtClean="0"/>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1933307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200"/>
            </a:lvl1pPr>
          </a:lstStyle>
          <a:p>
            <a:fld id="{BB02557A-7053-4340-A874-8AB926A8EDA1}" type="datetimeFigureOut">
              <a:rPr lang="en-US" smtClean="0"/>
              <a:t>9/18/2018</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t>‹#›</a:t>
            </a:fld>
            <a:endParaRPr lang="en-US" dirty="0"/>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357244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hasCustomPrompt="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B02557A-7053-4340-A874-8AB926A8EDA1}" type="datetimeFigureOut">
              <a:rPr lang="en-US" smtClean="0"/>
              <a:pPr/>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756739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02557A-7053-4340-A874-8AB926A8EDA1}" type="datetimeFigureOut">
              <a:rPr lang="en-US" smtClean="0"/>
              <a:t>9/18/2018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7304094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02557A-7053-4340-A874-8AB926A8EDA1}" type="datetimeFigureOut">
              <a:rPr lang="en-US" smtClean="0"/>
              <a:pPr/>
              <a:t>9/18/2018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smtClean="0"/>
              <a:pPr/>
              <a:t>‹#›</a:t>
            </a:fld>
            <a:endParaRPr lang="en-US" dirty="0"/>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973105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02557A-7053-4340-A874-8AB926A8EDA1}" type="datetimeFigureOut">
              <a:rPr lang="en-US" smtClean="0"/>
              <a:t>9/18/2018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smtClean="0"/>
              <a:t>‹#›</a:t>
            </a:fld>
            <a:endParaRPr lang="en-US" dirty="0"/>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522508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02557A-7053-4340-A874-8AB926A8EDA1}" type="datetimeFigureOut">
              <a:rPr lang="en-US" smtClean="0"/>
              <a:t>9/18/2018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19355334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02557A-7053-4340-A874-8AB926A8EDA1}" type="datetimeFigureOut">
              <a:rPr lang="en-US" smtClean="0"/>
              <a:pPr/>
              <a:t>9/18/2018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pPr/>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76991590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BB02557A-7053-4340-A874-8AB926A8EDA1}" type="datetimeFigureOut">
              <a:rPr lang="en-US" smtClean="0"/>
              <a:pPr/>
              <a:t>9/18/2018</a:t>
            </a:fld>
            <a:endParaRPr lang="en-US" dirty="0"/>
          </a:p>
        </p:txBody>
      </p:sp>
      <p:sp>
        <p:nvSpPr>
          <p:cNvPr id="6" name="Footer Placeholder 5"/>
          <p:cNvSpPr>
            <a:spLocks noGrp="1"/>
          </p:cNvSpPr>
          <p:nvPr>
            <p:ph type="ftr" sz="quarter" idx="11"/>
          </p:nvPr>
        </p:nvSpPr>
        <p:spPr>
          <a:xfrm>
            <a:off x="1125300" y="318640"/>
            <a:ext cx="4877818" cy="320931"/>
          </a:xfrm>
        </p:spPr>
        <p:txBody>
          <a:bodyPr/>
          <a:lstStyle/>
          <a:p>
            <a:endParaRPr lang="en-US" dirty="0"/>
          </a:p>
        </p:txBody>
      </p:sp>
      <p:sp>
        <p:nvSpPr>
          <p:cNvPr id="7" name="Slide Number Placeholder 6"/>
          <p:cNvSpPr>
            <a:spLocks noGrp="1"/>
          </p:cNvSpPr>
          <p:nvPr>
            <p:ph type="sldNum" sz="quarter" idx="12"/>
          </p:nvPr>
        </p:nvSpPr>
        <p:spPr>
          <a:xfrm>
            <a:off x="6176794" y="137408"/>
            <a:ext cx="811019" cy="503578"/>
          </a:xfrm>
        </p:spPr>
        <p:txBody>
          <a:bodyPr/>
          <a:lstStyle/>
          <a:p>
            <a:fld id="{FAEF9944-A4F6-4C59-AEBD-678D6480B8EA}" type="slidenum">
              <a:rPr lang="en-US" smtClean="0"/>
              <a:pPr/>
              <a:t>‹#›</a:t>
            </a:fld>
            <a:endParaRPr lang="en-US" dirty="0"/>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4201483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B02557A-7053-4340-A874-8AB926A8EDA1}" type="datetimeFigureOut">
              <a:rPr lang="en-US" smtClean="0"/>
              <a:pPr/>
              <a:t>9/18/2018</a:t>
            </a:fld>
            <a:endParaRPr lang="en-US" dirty="0"/>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536823050"/>
      </p:ext>
    </p:extLst>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58E43-48D5-472D-B0C8-F1862E71A18C}"/>
              </a:ext>
            </a:extLst>
          </p:cNvPr>
          <p:cNvSpPr>
            <a:spLocks noGrp="1"/>
          </p:cNvSpPr>
          <p:nvPr>
            <p:ph type="ctrTitle"/>
          </p:nvPr>
        </p:nvSpPr>
        <p:spPr/>
        <p:txBody>
          <a:bodyPr>
            <a:normAutofit fontScale="90000"/>
          </a:bodyPr>
          <a:lstStyle/>
          <a:p>
            <a:r>
              <a:rPr lang="en-PH" dirty="0"/>
              <a:t>BIOLOGICAL AND CULTURAL EVOLUTION</a:t>
            </a:r>
          </a:p>
        </p:txBody>
      </p:sp>
      <p:sp>
        <p:nvSpPr>
          <p:cNvPr id="3" name="Subtitle 2">
            <a:extLst>
              <a:ext uri="{FF2B5EF4-FFF2-40B4-BE49-F238E27FC236}">
                <a16:creationId xmlns:a16="http://schemas.microsoft.com/office/drawing/2014/main" id="{45D5041C-0AB1-402E-AC3C-C3B1B8C3D1A7}"/>
              </a:ext>
            </a:extLst>
          </p:cNvPr>
          <p:cNvSpPr>
            <a:spLocks noGrp="1"/>
          </p:cNvSpPr>
          <p:nvPr>
            <p:ph type="subTitle" idx="1"/>
          </p:nvPr>
        </p:nvSpPr>
        <p:spPr/>
        <p:txBody>
          <a:bodyPr/>
          <a:lstStyle/>
          <a:p>
            <a:endParaRPr lang="en-PH"/>
          </a:p>
        </p:txBody>
      </p:sp>
    </p:spTree>
    <p:extLst>
      <p:ext uri="{BB962C8B-B14F-4D97-AF65-F5344CB8AC3E}">
        <p14:creationId xmlns:p14="http://schemas.microsoft.com/office/powerpoint/2010/main" val="3703413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BC22B-F3B6-48F8-A246-7C7F29938FFD}"/>
              </a:ext>
            </a:extLst>
          </p:cNvPr>
          <p:cNvSpPr>
            <a:spLocks noGrp="1"/>
          </p:cNvSpPr>
          <p:nvPr>
            <p:ph type="title"/>
          </p:nvPr>
        </p:nvSpPr>
        <p:spPr/>
        <p:txBody>
          <a:bodyPr>
            <a:normAutofit fontScale="90000"/>
          </a:bodyPr>
          <a:lstStyle/>
          <a:p>
            <a:r>
              <a:rPr lang="en-PH" sz="8000" dirty="0"/>
              <a:t>HOMINID</a:t>
            </a:r>
          </a:p>
        </p:txBody>
      </p:sp>
      <p:sp>
        <p:nvSpPr>
          <p:cNvPr id="3" name="Content Placeholder 2">
            <a:extLst>
              <a:ext uri="{FF2B5EF4-FFF2-40B4-BE49-F238E27FC236}">
                <a16:creationId xmlns:a16="http://schemas.microsoft.com/office/drawing/2014/main" id="{29FCCD99-E1A6-4090-AF6B-4EFA8E85AAF1}"/>
              </a:ext>
            </a:extLst>
          </p:cNvPr>
          <p:cNvSpPr>
            <a:spLocks noGrp="1"/>
          </p:cNvSpPr>
          <p:nvPr>
            <p:ph idx="1"/>
          </p:nvPr>
        </p:nvSpPr>
        <p:spPr>
          <a:xfrm>
            <a:off x="1251678" y="2286001"/>
            <a:ext cx="10428132" cy="3593591"/>
          </a:xfrm>
        </p:spPr>
        <p:txBody>
          <a:bodyPr>
            <a:normAutofit/>
          </a:bodyPr>
          <a:lstStyle/>
          <a:p>
            <a:r>
              <a:rPr lang="en-PH" sz="4000" dirty="0"/>
              <a:t>It is the general term used by scientists to categorize the group of early humans and other humanlike creatures that can walk erect during the prehistoric times.</a:t>
            </a:r>
          </a:p>
        </p:txBody>
      </p:sp>
    </p:spTree>
    <p:extLst>
      <p:ext uri="{BB962C8B-B14F-4D97-AF65-F5344CB8AC3E}">
        <p14:creationId xmlns:p14="http://schemas.microsoft.com/office/powerpoint/2010/main" val="4007102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E1055-F9D3-48D1-B804-43F47A4E1F84}"/>
              </a:ext>
            </a:extLst>
          </p:cNvPr>
          <p:cNvSpPr>
            <a:spLocks noGrp="1"/>
          </p:cNvSpPr>
          <p:nvPr>
            <p:ph type="title"/>
          </p:nvPr>
        </p:nvSpPr>
        <p:spPr/>
        <p:txBody>
          <a:bodyPr/>
          <a:lstStyle/>
          <a:p>
            <a:r>
              <a:rPr lang="en-PH" dirty="0"/>
              <a:t>Four categories of hominids</a:t>
            </a:r>
          </a:p>
        </p:txBody>
      </p:sp>
      <p:sp>
        <p:nvSpPr>
          <p:cNvPr id="3" name="Content Placeholder 2">
            <a:extLst>
              <a:ext uri="{FF2B5EF4-FFF2-40B4-BE49-F238E27FC236}">
                <a16:creationId xmlns:a16="http://schemas.microsoft.com/office/drawing/2014/main" id="{545AF971-BBE7-4897-A712-45A55F307FFD}"/>
              </a:ext>
            </a:extLst>
          </p:cNvPr>
          <p:cNvSpPr>
            <a:spLocks noGrp="1"/>
          </p:cNvSpPr>
          <p:nvPr>
            <p:ph idx="1"/>
          </p:nvPr>
        </p:nvSpPr>
        <p:spPr/>
        <p:txBody>
          <a:bodyPr>
            <a:normAutofit fontScale="85000" lnSpcReduction="20000"/>
          </a:bodyPr>
          <a:lstStyle/>
          <a:p>
            <a:pPr marL="457200" indent="-457200">
              <a:buAutoNum type="arabicPeriod"/>
            </a:pPr>
            <a:r>
              <a:rPr lang="en-PH" sz="5400" dirty="0"/>
              <a:t>Sahelanthropus</a:t>
            </a:r>
          </a:p>
          <a:p>
            <a:pPr marL="457200" indent="-457200">
              <a:buAutoNum type="arabicPeriod"/>
            </a:pPr>
            <a:r>
              <a:rPr lang="en-PH" sz="5400" dirty="0"/>
              <a:t>Ardipithecus</a:t>
            </a:r>
          </a:p>
          <a:p>
            <a:pPr marL="457200" indent="-457200">
              <a:buAutoNum type="arabicPeriod"/>
            </a:pPr>
            <a:r>
              <a:rPr lang="en-PH" sz="5400" dirty="0"/>
              <a:t>Australopithecus</a:t>
            </a:r>
          </a:p>
          <a:p>
            <a:pPr marL="457200" indent="-457200">
              <a:buAutoNum type="arabicPeriod"/>
            </a:pPr>
            <a:r>
              <a:rPr lang="en-PH" sz="5400" dirty="0"/>
              <a:t>Homo </a:t>
            </a:r>
          </a:p>
        </p:txBody>
      </p:sp>
    </p:spTree>
    <p:extLst>
      <p:ext uri="{BB962C8B-B14F-4D97-AF65-F5344CB8AC3E}">
        <p14:creationId xmlns:p14="http://schemas.microsoft.com/office/powerpoint/2010/main" val="1411931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A70C2-1C2A-46D2-9059-98F64EE448CB}"/>
              </a:ext>
            </a:extLst>
          </p:cNvPr>
          <p:cNvSpPr>
            <a:spLocks noGrp="1"/>
          </p:cNvSpPr>
          <p:nvPr>
            <p:ph type="title"/>
          </p:nvPr>
        </p:nvSpPr>
        <p:spPr>
          <a:xfrm>
            <a:off x="779155" y="230957"/>
            <a:ext cx="11029616" cy="994669"/>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PH" sz="5400" i="1" dirty="0"/>
              <a:t>Sahelanthropus </a:t>
            </a:r>
            <a:r>
              <a:rPr lang="en-PH" sz="5400" i="1" dirty="0" err="1"/>
              <a:t>tchadensis</a:t>
            </a:r>
            <a:endParaRPr lang="en-PH" sz="5400" i="1" dirty="0"/>
          </a:p>
        </p:txBody>
      </p:sp>
      <p:sp>
        <p:nvSpPr>
          <p:cNvPr id="3" name="Content Placeholder 2">
            <a:extLst>
              <a:ext uri="{FF2B5EF4-FFF2-40B4-BE49-F238E27FC236}">
                <a16:creationId xmlns:a16="http://schemas.microsoft.com/office/drawing/2014/main" id="{BD0FC54E-09C7-474C-A5A0-245106805203}"/>
              </a:ext>
            </a:extLst>
          </p:cNvPr>
          <p:cNvSpPr>
            <a:spLocks noGrp="1"/>
          </p:cNvSpPr>
          <p:nvPr>
            <p:ph idx="1"/>
          </p:nvPr>
        </p:nvSpPr>
        <p:spPr>
          <a:xfrm>
            <a:off x="581192" y="1520620"/>
            <a:ext cx="11029615" cy="4446547"/>
          </a:xfrm>
        </p:spPr>
        <p:txBody>
          <a:bodyPr>
            <a:normAutofit fontScale="85000" lnSpcReduction="10000"/>
          </a:bodyPr>
          <a:lstStyle/>
          <a:p>
            <a:r>
              <a:rPr lang="en-PH" sz="2800" dirty="0"/>
              <a:t>The first hominid came from its lineage </a:t>
            </a:r>
          </a:p>
          <a:p>
            <a:r>
              <a:rPr lang="en-PH" sz="2800" dirty="0"/>
              <a:t>Lived sometime between 6-7 million years ago in West-Central Africa</a:t>
            </a:r>
          </a:p>
          <a:p>
            <a:r>
              <a:rPr lang="en-PH" sz="2800" dirty="0"/>
              <a:t>It had both apelike and humanlike characteristics</a:t>
            </a:r>
          </a:p>
          <a:p>
            <a:r>
              <a:rPr lang="en-PH" sz="2800" dirty="0"/>
              <a:t>A skull similar to the Australopithecus and modern human</a:t>
            </a:r>
          </a:p>
          <a:p>
            <a:r>
              <a:rPr lang="en-PH" sz="2800" dirty="0"/>
              <a:t>Height almost similar with the chimpanzee</a:t>
            </a:r>
          </a:p>
          <a:p>
            <a:r>
              <a:rPr lang="en-PH" sz="2800" dirty="0"/>
              <a:t>Brain size of about 320-380 cubic centimeters</a:t>
            </a:r>
          </a:p>
          <a:p>
            <a:r>
              <a:rPr lang="en-PH" sz="2800" dirty="0"/>
              <a:t>Small teeth similar to other hominids</a:t>
            </a:r>
          </a:p>
          <a:p>
            <a:r>
              <a:rPr lang="en-PH" sz="2800" dirty="0"/>
              <a:t>Had the ability to walk upright</a:t>
            </a:r>
          </a:p>
          <a:p>
            <a:endParaRPr lang="en-PH" sz="2800" dirty="0"/>
          </a:p>
        </p:txBody>
      </p:sp>
    </p:spTree>
    <p:extLst>
      <p:ext uri="{BB962C8B-B14F-4D97-AF65-F5344CB8AC3E}">
        <p14:creationId xmlns:p14="http://schemas.microsoft.com/office/powerpoint/2010/main" val="3778039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18C95D7E-6759-4A60-9F97-3264F8452260}"/>
              </a:ext>
            </a:extLst>
          </p:cNvPr>
          <p:cNvPicPr>
            <a:picLocks noGrp="1" noChangeAspect="1"/>
          </p:cNvPicPr>
          <p:nvPr>
            <p:ph idx="4294967295"/>
          </p:nvPr>
        </p:nvPicPr>
        <p:blipFill>
          <a:blip r:embed="rId2">
            <a:extLst>
              <a:ext uri="{BEBA8EAE-BF5A-486C-A8C5-ECC9F3942E4B}">
                <a14:imgProps xmlns:a14="http://schemas.microsoft.com/office/drawing/2010/main">
                  <a14:imgLayer r:embed="rId3">
                    <a14:imgEffect>
                      <a14:backgroundRemoval t="0" b="99355" l="0" r="100000"/>
                    </a14:imgEffect>
                  </a14:imgLayer>
                </a14:imgProps>
              </a:ext>
            </a:extLst>
          </a:blip>
          <a:stretch>
            <a:fillRect/>
          </a:stretch>
        </p:blipFill>
        <p:spPr>
          <a:xfrm>
            <a:off x="457940" y="989815"/>
            <a:ext cx="5099615" cy="4430598"/>
          </a:xfrm>
          <a:prstGeom prst="rect">
            <a:avLst/>
          </a:prstGeom>
        </p:spPr>
      </p:pic>
      <p:pic>
        <p:nvPicPr>
          <p:cNvPr id="11" name="Picture 10">
            <a:extLst>
              <a:ext uri="{FF2B5EF4-FFF2-40B4-BE49-F238E27FC236}">
                <a16:creationId xmlns:a16="http://schemas.microsoft.com/office/drawing/2014/main" id="{047F054A-6953-4662-ABD9-FA055B16655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a:off x="5700958" y="786991"/>
            <a:ext cx="6033102" cy="4633422"/>
          </a:xfrm>
          <a:prstGeom prst="rect">
            <a:avLst/>
          </a:prstGeom>
        </p:spPr>
      </p:pic>
      <p:sp>
        <p:nvSpPr>
          <p:cNvPr id="12" name="Rectangle 11">
            <a:extLst>
              <a:ext uri="{FF2B5EF4-FFF2-40B4-BE49-F238E27FC236}">
                <a16:creationId xmlns:a16="http://schemas.microsoft.com/office/drawing/2014/main" id="{2EAAA611-5F38-46A2-8E84-774F070CB0D9}"/>
              </a:ext>
            </a:extLst>
          </p:cNvPr>
          <p:cNvSpPr/>
          <p:nvPr/>
        </p:nvSpPr>
        <p:spPr>
          <a:xfrm>
            <a:off x="2064470" y="6138362"/>
            <a:ext cx="8399283" cy="646331"/>
          </a:xfrm>
          <a:prstGeom prst="rect">
            <a:avLst/>
          </a:prstGeom>
        </p:spPr>
        <p:txBody>
          <a:bodyPr wrap="square">
            <a:spAutoFit/>
          </a:bodyPr>
          <a:lstStyle/>
          <a:p>
            <a:pPr algn="ctr"/>
            <a:r>
              <a:rPr lang="en-PH" sz="3600" dirty="0">
                <a:solidFill>
                  <a:schemeClr val="bg1"/>
                </a:solidFill>
              </a:rPr>
              <a:t>Sahelanthropus </a:t>
            </a:r>
            <a:r>
              <a:rPr lang="en-PH" sz="3600" dirty="0" err="1">
                <a:solidFill>
                  <a:schemeClr val="bg1"/>
                </a:solidFill>
              </a:rPr>
              <a:t>tchadensis</a:t>
            </a:r>
            <a:endParaRPr lang="en-PH" sz="3600" dirty="0">
              <a:solidFill>
                <a:schemeClr val="bg1"/>
              </a:solidFill>
            </a:endParaRPr>
          </a:p>
        </p:txBody>
      </p:sp>
    </p:spTree>
    <p:extLst>
      <p:ext uri="{BB962C8B-B14F-4D97-AF65-F5344CB8AC3E}">
        <p14:creationId xmlns:p14="http://schemas.microsoft.com/office/powerpoint/2010/main" val="11151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79432-DB98-4633-BC23-5D2E6E6090AA}"/>
              </a:ext>
            </a:extLst>
          </p:cNvPr>
          <p:cNvSpPr>
            <a:spLocks noGrp="1"/>
          </p:cNvSpPr>
          <p:nvPr>
            <p:ph type="title"/>
          </p:nvPr>
        </p:nvSpPr>
        <p:spPr>
          <a:xfrm>
            <a:off x="1045429" y="498191"/>
            <a:ext cx="9603275" cy="934683"/>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en-PH" sz="4800" i="1" dirty="0" err="1"/>
              <a:t>Orrorin</a:t>
            </a:r>
            <a:r>
              <a:rPr lang="en-PH" sz="4800" i="1" dirty="0"/>
              <a:t> </a:t>
            </a:r>
            <a:r>
              <a:rPr lang="en-PH" sz="4800" i="1" dirty="0" err="1"/>
              <a:t>tugenensis</a:t>
            </a:r>
            <a:endParaRPr lang="en-PH" sz="4800" i="1" dirty="0"/>
          </a:p>
        </p:txBody>
      </p:sp>
      <p:sp>
        <p:nvSpPr>
          <p:cNvPr id="3" name="Content Placeholder 2">
            <a:extLst>
              <a:ext uri="{FF2B5EF4-FFF2-40B4-BE49-F238E27FC236}">
                <a16:creationId xmlns:a16="http://schemas.microsoft.com/office/drawing/2014/main" id="{9B8E7ACF-F7C3-48A4-82DC-BDD9FF7B9AF0}"/>
              </a:ext>
            </a:extLst>
          </p:cNvPr>
          <p:cNvSpPr>
            <a:spLocks noGrp="1"/>
          </p:cNvSpPr>
          <p:nvPr>
            <p:ph idx="1"/>
          </p:nvPr>
        </p:nvSpPr>
        <p:spPr>
          <a:xfrm>
            <a:off x="546754" y="2171768"/>
            <a:ext cx="10991654" cy="3804825"/>
          </a:xfrm>
        </p:spPr>
        <p:txBody>
          <a:bodyPr>
            <a:normAutofit lnSpcReduction="10000"/>
          </a:bodyPr>
          <a:lstStyle/>
          <a:p>
            <a:r>
              <a:rPr lang="en-PH" sz="2800" dirty="0"/>
              <a:t>Lived sometime</a:t>
            </a:r>
            <a:r>
              <a:rPr lang="en-US" sz="2800" dirty="0"/>
              <a:t> between 6.2 and 5.8 million years ago</a:t>
            </a:r>
          </a:p>
          <a:p>
            <a:r>
              <a:rPr lang="en-US" sz="2800" dirty="0"/>
              <a:t>Approximately the size of a chimpanzee </a:t>
            </a:r>
          </a:p>
          <a:p>
            <a:r>
              <a:rPr lang="en-US" sz="2800" dirty="0"/>
              <a:t>Had small teeth with thick enamel, similar to modern humans. </a:t>
            </a:r>
          </a:p>
          <a:p>
            <a:r>
              <a:rPr lang="en-US" sz="2800" dirty="0"/>
              <a:t>The most important fossil of this species is an upper femur, showing evidence of bone buildup typical of a biped - so </a:t>
            </a:r>
            <a:r>
              <a:rPr lang="en-US" sz="2800" dirty="0" err="1"/>
              <a:t>Orrorin</a:t>
            </a:r>
            <a:r>
              <a:rPr lang="en-US" sz="2800" dirty="0"/>
              <a:t> </a:t>
            </a:r>
            <a:r>
              <a:rPr lang="en-US" sz="2800" dirty="0" err="1"/>
              <a:t>tugenensis</a:t>
            </a:r>
            <a:r>
              <a:rPr lang="en-US" sz="2800" dirty="0"/>
              <a:t> individuals climbed trees but also probably walked upright with two legs on the ground.</a:t>
            </a:r>
            <a:endParaRPr lang="en-PH" sz="2800" dirty="0"/>
          </a:p>
        </p:txBody>
      </p:sp>
    </p:spTree>
    <p:extLst>
      <p:ext uri="{BB962C8B-B14F-4D97-AF65-F5344CB8AC3E}">
        <p14:creationId xmlns:p14="http://schemas.microsoft.com/office/powerpoint/2010/main" val="605468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779E4-F6F0-4135-8DA4-53D1CF7E86D2}"/>
              </a:ext>
            </a:extLst>
          </p:cNvPr>
          <p:cNvSpPr>
            <a:spLocks noGrp="1"/>
          </p:cNvSpPr>
          <p:nvPr>
            <p:ph type="title"/>
          </p:nvPr>
        </p:nvSpPr>
        <p:spPr/>
        <p:txBody>
          <a:bodyPr/>
          <a:lstStyle/>
          <a:p>
            <a:endParaRPr lang="en-PH"/>
          </a:p>
        </p:txBody>
      </p:sp>
      <p:pic>
        <p:nvPicPr>
          <p:cNvPr id="4" name="Content Placeholder 3">
            <a:extLst>
              <a:ext uri="{FF2B5EF4-FFF2-40B4-BE49-F238E27FC236}">
                <a16:creationId xmlns:a16="http://schemas.microsoft.com/office/drawing/2014/main" id="{15985DF4-F584-4C7D-8B94-EEE9F343D09D}"/>
              </a:ext>
            </a:extLst>
          </p:cNvPr>
          <p:cNvPicPr>
            <a:picLocks noGrp="1" noChangeAspect="1"/>
          </p:cNvPicPr>
          <p:nvPr>
            <p:ph idx="1"/>
          </p:nvPr>
        </p:nvPicPr>
        <p:blipFill>
          <a:blip r:embed="rId2"/>
          <a:stretch>
            <a:fillRect/>
          </a:stretch>
        </p:blipFill>
        <p:spPr>
          <a:xfrm>
            <a:off x="86412" y="42420"/>
            <a:ext cx="12019175" cy="6773159"/>
          </a:xfrm>
          <a:prstGeom prst="rect">
            <a:avLst/>
          </a:prstGeom>
        </p:spPr>
      </p:pic>
    </p:spTree>
    <p:extLst>
      <p:ext uri="{BB962C8B-B14F-4D97-AF65-F5344CB8AC3E}">
        <p14:creationId xmlns:p14="http://schemas.microsoft.com/office/powerpoint/2010/main" val="54201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C3D6A-094A-4E7F-A964-3A4C12493109}"/>
              </a:ext>
            </a:extLst>
          </p:cNvPr>
          <p:cNvSpPr>
            <a:spLocks noGrp="1"/>
          </p:cNvSpPr>
          <p:nvPr>
            <p:ph type="title"/>
          </p:nvPr>
        </p:nvSpPr>
        <p:spPr>
          <a:xfrm>
            <a:off x="1130269" y="425423"/>
            <a:ext cx="9603275" cy="1049235"/>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en-PH" sz="6000" i="1" dirty="0"/>
              <a:t>Ardipithecus</a:t>
            </a:r>
          </a:p>
        </p:txBody>
      </p:sp>
      <p:sp>
        <p:nvSpPr>
          <p:cNvPr id="3" name="Content Placeholder 2">
            <a:extLst>
              <a:ext uri="{FF2B5EF4-FFF2-40B4-BE49-F238E27FC236}">
                <a16:creationId xmlns:a16="http://schemas.microsoft.com/office/drawing/2014/main" id="{4275766A-1AC2-4C6E-BF39-50D7FDAEB796}"/>
              </a:ext>
            </a:extLst>
          </p:cNvPr>
          <p:cNvSpPr>
            <a:spLocks noGrp="1"/>
          </p:cNvSpPr>
          <p:nvPr>
            <p:ph idx="1"/>
          </p:nvPr>
        </p:nvSpPr>
        <p:spPr/>
        <p:txBody>
          <a:bodyPr>
            <a:normAutofit/>
          </a:bodyPr>
          <a:lstStyle/>
          <a:p>
            <a:r>
              <a:rPr lang="en-PH" sz="4400" dirty="0"/>
              <a:t>Two species</a:t>
            </a:r>
          </a:p>
          <a:p>
            <a:pPr>
              <a:buFont typeface="Wingdings" panose="05000000000000000000" pitchFamily="2" charset="2"/>
              <a:buChar char="Ø"/>
            </a:pPr>
            <a:r>
              <a:rPr lang="en-PH" sz="4400" dirty="0"/>
              <a:t>Ardipithecus </a:t>
            </a:r>
            <a:r>
              <a:rPr lang="en-PH" sz="4400" dirty="0" err="1"/>
              <a:t>kadabba</a:t>
            </a:r>
            <a:r>
              <a:rPr lang="en-PH" sz="4400" dirty="0"/>
              <a:t> (5.6 </a:t>
            </a:r>
            <a:r>
              <a:rPr lang="en-PH" sz="4400" dirty="0" err="1"/>
              <a:t>mya</a:t>
            </a:r>
            <a:r>
              <a:rPr lang="en-PH" sz="4400" dirty="0"/>
              <a:t>)</a:t>
            </a:r>
          </a:p>
          <a:p>
            <a:pPr>
              <a:buFont typeface="Wingdings" panose="05000000000000000000" pitchFamily="2" charset="2"/>
              <a:buChar char="Ø"/>
            </a:pPr>
            <a:r>
              <a:rPr lang="en-PH" sz="4400" dirty="0"/>
              <a:t>Ardipithecus </a:t>
            </a:r>
            <a:r>
              <a:rPr lang="en-PH" sz="4400" dirty="0" err="1"/>
              <a:t>ramidus</a:t>
            </a:r>
            <a:r>
              <a:rPr lang="en-PH" sz="4400" dirty="0"/>
              <a:t> (4.4 </a:t>
            </a:r>
            <a:r>
              <a:rPr lang="en-PH" sz="4400" dirty="0" err="1"/>
              <a:t>mya</a:t>
            </a:r>
            <a:r>
              <a:rPr lang="en-PH" sz="4400" dirty="0"/>
              <a:t>)</a:t>
            </a:r>
          </a:p>
        </p:txBody>
      </p:sp>
    </p:spTree>
    <p:extLst>
      <p:ext uri="{BB962C8B-B14F-4D97-AF65-F5344CB8AC3E}">
        <p14:creationId xmlns:p14="http://schemas.microsoft.com/office/powerpoint/2010/main" val="3835304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F2E3D-3159-4C20-9B7B-5B86822C8043}"/>
              </a:ext>
            </a:extLst>
          </p:cNvPr>
          <p:cNvSpPr>
            <a:spLocks noGrp="1"/>
          </p:cNvSpPr>
          <p:nvPr>
            <p:ph type="title"/>
          </p:nvPr>
        </p:nvSpPr>
        <p:spPr>
          <a:xfrm>
            <a:off x="1130269" y="342420"/>
            <a:ext cx="9603275" cy="911345"/>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en-PH" sz="4000" dirty="0"/>
              <a:t>Characteristics </a:t>
            </a:r>
          </a:p>
        </p:txBody>
      </p:sp>
      <p:sp>
        <p:nvSpPr>
          <p:cNvPr id="3" name="Content Placeholder 2">
            <a:extLst>
              <a:ext uri="{FF2B5EF4-FFF2-40B4-BE49-F238E27FC236}">
                <a16:creationId xmlns:a16="http://schemas.microsoft.com/office/drawing/2014/main" id="{00025365-6889-4241-9073-23A1021DFB61}"/>
              </a:ext>
            </a:extLst>
          </p:cNvPr>
          <p:cNvSpPr>
            <a:spLocks noGrp="1"/>
          </p:cNvSpPr>
          <p:nvPr>
            <p:ph idx="1"/>
          </p:nvPr>
        </p:nvSpPr>
        <p:spPr>
          <a:xfrm>
            <a:off x="754144" y="1602556"/>
            <a:ext cx="10199802" cy="4374037"/>
          </a:xfrm>
        </p:spPr>
        <p:txBody>
          <a:bodyPr>
            <a:normAutofit/>
          </a:bodyPr>
          <a:lstStyle/>
          <a:p>
            <a:r>
              <a:rPr lang="en-PH" sz="3200" dirty="0"/>
              <a:t>Height of about 4 feet</a:t>
            </a:r>
          </a:p>
          <a:p>
            <a:r>
              <a:rPr lang="en-PH" sz="3200" dirty="0"/>
              <a:t>Weight of about 120 pounds</a:t>
            </a:r>
          </a:p>
          <a:p>
            <a:r>
              <a:rPr lang="en-PH" sz="3200" dirty="0"/>
              <a:t>Skull size similar to an ape</a:t>
            </a:r>
          </a:p>
          <a:p>
            <a:r>
              <a:rPr lang="en-PH" sz="3200" dirty="0"/>
              <a:t>Small brain</a:t>
            </a:r>
          </a:p>
          <a:p>
            <a:r>
              <a:rPr lang="en-PH" sz="3200" dirty="0"/>
              <a:t>Biped</a:t>
            </a:r>
          </a:p>
          <a:p>
            <a:r>
              <a:rPr lang="en-PH" sz="3200" dirty="0"/>
              <a:t>Lived in jungles and forests like chimpanzees</a:t>
            </a:r>
          </a:p>
        </p:txBody>
      </p:sp>
    </p:spTree>
    <p:extLst>
      <p:ext uri="{BB962C8B-B14F-4D97-AF65-F5344CB8AC3E}">
        <p14:creationId xmlns:p14="http://schemas.microsoft.com/office/powerpoint/2010/main" val="4294940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0DF34-A133-4520-8466-021A4730106B}"/>
              </a:ext>
            </a:extLst>
          </p:cNvPr>
          <p:cNvSpPr>
            <a:spLocks noGrp="1"/>
          </p:cNvSpPr>
          <p:nvPr>
            <p:ph type="title"/>
          </p:nvPr>
        </p:nvSpPr>
        <p:spPr/>
        <p:txBody>
          <a:bodyPr/>
          <a:lstStyle/>
          <a:p>
            <a:endParaRPr lang="en-PH"/>
          </a:p>
        </p:txBody>
      </p:sp>
      <p:pic>
        <p:nvPicPr>
          <p:cNvPr id="7" name="Content Placeholder 6">
            <a:extLst>
              <a:ext uri="{FF2B5EF4-FFF2-40B4-BE49-F238E27FC236}">
                <a16:creationId xmlns:a16="http://schemas.microsoft.com/office/drawing/2014/main" id="{41276982-0213-4621-91D4-243161878F4F}"/>
              </a:ext>
            </a:extLst>
          </p:cNvPr>
          <p:cNvPicPr>
            <a:picLocks noGrp="1" noChangeAspect="1"/>
          </p:cNvPicPr>
          <p:nvPr>
            <p:ph idx="1"/>
          </p:nvPr>
        </p:nvPicPr>
        <p:blipFill>
          <a:blip r:embed="rId2"/>
          <a:stretch>
            <a:fillRect/>
          </a:stretch>
        </p:blipFill>
        <p:spPr>
          <a:xfrm>
            <a:off x="103695" y="103695"/>
            <a:ext cx="11962614" cy="6683603"/>
          </a:xfrm>
          <a:prstGeom prst="rect">
            <a:avLst/>
          </a:prstGeom>
        </p:spPr>
      </p:pic>
    </p:spTree>
    <p:extLst>
      <p:ext uri="{BB962C8B-B14F-4D97-AF65-F5344CB8AC3E}">
        <p14:creationId xmlns:p14="http://schemas.microsoft.com/office/powerpoint/2010/main" val="1459998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21B31-5CE8-4543-B414-2FF8F5704600}"/>
              </a:ext>
            </a:extLst>
          </p:cNvPr>
          <p:cNvSpPr>
            <a:spLocks noGrp="1"/>
          </p:cNvSpPr>
          <p:nvPr>
            <p:ph type="title"/>
          </p:nvPr>
        </p:nvSpPr>
        <p:spPr>
          <a:xfrm>
            <a:off x="1130270" y="342420"/>
            <a:ext cx="9603275" cy="740945"/>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PH" sz="3600" i="1" dirty="0"/>
              <a:t>Australopithecus</a:t>
            </a:r>
            <a:r>
              <a:rPr lang="en-PH" sz="3600" dirty="0"/>
              <a:t> or “southern ape”</a:t>
            </a:r>
          </a:p>
        </p:txBody>
      </p:sp>
      <p:sp>
        <p:nvSpPr>
          <p:cNvPr id="3" name="Content Placeholder 2">
            <a:extLst>
              <a:ext uri="{FF2B5EF4-FFF2-40B4-BE49-F238E27FC236}">
                <a16:creationId xmlns:a16="http://schemas.microsoft.com/office/drawing/2014/main" id="{80C54B1A-BF0F-404B-8A2C-5B17E7F8D0B9}"/>
              </a:ext>
            </a:extLst>
          </p:cNvPr>
          <p:cNvSpPr>
            <a:spLocks noGrp="1"/>
          </p:cNvSpPr>
          <p:nvPr>
            <p:ph idx="1"/>
          </p:nvPr>
        </p:nvSpPr>
        <p:spPr>
          <a:xfrm>
            <a:off x="556591" y="1277657"/>
            <a:ext cx="10823713" cy="5237923"/>
          </a:xfrm>
        </p:spPr>
        <p:txBody>
          <a:bodyPr>
            <a:normAutofit lnSpcReduction="10000"/>
          </a:bodyPr>
          <a:lstStyle/>
          <a:p>
            <a:r>
              <a:rPr lang="en-PH" dirty="0"/>
              <a:t>Lived in the African jungle from 5 to 1 </a:t>
            </a:r>
            <a:r>
              <a:rPr lang="en-PH" dirty="0" err="1"/>
              <a:t>mya</a:t>
            </a:r>
            <a:endParaRPr lang="en-PH" dirty="0"/>
          </a:p>
          <a:p>
            <a:r>
              <a:rPr lang="en-PH" dirty="0"/>
              <a:t>Brain size of 500 cc or almost 1/3 of the size of the modern human brain</a:t>
            </a:r>
          </a:p>
          <a:p>
            <a:r>
              <a:rPr lang="en-PH" dirty="0"/>
              <a:t>Upright</a:t>
            </a:r>
          </a:p>
          <a:p>
            <a:r>
              <a:rPr lang="en-PH" dirty="0"/>
              <a:t>Biped </a:t>
            </a:r>
          </a:p>
          <a:p>
            <a:r>
              <a:rPr lang="en-PH" dirty="0"/>
              <a:t>Tool users and not tool makers</a:t>
            </a:r>
          </a:p>
          <a:p>
            <a:r>
              <a:rPr lang="en-PH" dirty="0"/>
              <a:t>Used sticks and stones for digging</a:t>
            </a:r>
          </a:p>
          <a:p>
            <a:r>
              <a:rPr lang="en-PH" dirty="0"/>
              <a:t>Lived in small social groups</a:t>
            </a:r>
          </a:p>
          <a:p>
            <a:r>
              <a:rPr lang="en-PH" dirty="0"/>
              <a:t>Distance of movement was estimated to be 15 km or more to search for stones to be used as tools</a:t>
            </a:r>
          </a:p>
          <a:p>
            <a:r>
              <a:rPr lang="en-PH" dirty="0"/>
              <a:t>Food scavengers</a:t>
            </a:r>
          </a:p>
          <a:p>
            <a:r>
              <a:rPr lang="en-PH" dirty="0"/>
              <a:t>Ate insects, eggs, plants, fruits and sometimes meat</a:t>
            </a:r>
          </a:p>
          <a:p>
            <a:endParaRPr lang="en-PH" dirty="0"/>
          </a:p>
        </p:txBody>
      </p:sp>
    </p:spTree>
    <p:extLst>
      <p:ext uri="{BB962C8B-B14F-4D97-AF65-F5344CB8AC3E}">
        <p14:creationId xmlns:p14="http://schemas.microsoft.com/office/powerpoint/2010/main" val="1208847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12127-5153-420D-9785-816EE9715160}"/>
              </a:ext>
            </a:extLst>
          </p:cNvPr>
          <p:cNvSpPr>
            <a:spLocks noGrp="1"/>
          </p:cNvSpPr>
          <p:nvPr>
            <p:ph type="title"/>
          </p:nvPr>
        </p:nvSpPr>
        <p:spPr>
          <a:xfrm>
            <a:off x="1112362" y="368399"/>
            <a:ext cx="9860437" cy="1017341"/>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n-PH" sz="4800" dirty="0"/>
              <a:t>BIOLOGICAL EVOLUTION</a:t>
            </a:r>
          </a:p>
        </p:txBody>
      </p:sp>
      <p:sp>
        <p:nvSpPr>
          <p:cNvPr id="3" name="Content Placeholder 2">
            <a:extLst>
              <a:ext uri="{FF2B5EF4-FFF2-40B4-BE49-F238E27FC236}">
                <a16:creationId xmlns:a16="http://schemas.microsoft.com/office/drawing/2014/main" id="{A6533669-58FD-4E99-B03C-AFDE42BAFF94}"/>
              </a:ext>
            </a:extLst>
          </p:cNvPr>
          <p:cNvSpPr>
            <a:spLocks noGrp="1"/>
          </p:cNvSpPr>
          <p:nvPr>
            <p:ph idx="1"/>
          </p:nvPr>
        </p:nvSpPr>
        <p:spPr>
          <a:xfrm>
            <a:off x="1033555" y="2248293"/>
            <a:ext cx="10693390" cy="4023360"/>
          </a:xfrm>
        </p:spPr>
        <p:txBody>
          <a:bodyPr>
            <a:normAutofit lnSpcReduction="10000"/>
          </a:bodyPr>
          <a:lstStyle/>
          <a:p>
            <a:r>
              <a:rPr lang="en-PH" sz="4400" dirty="0"/>
              <a:t>It refers  to the changes , modifications, and variations in the genetics and inherited traits of biological populations from one generation to another.</a:t>
            </a:r>
          </a:p>
        </p:txBody>
      </p:sp>
    </p:spTree>
    <p:extLst>
      <p:ext uri="{BB962C8B-B14F-4D97-AF65-F5344CB8AC3E}">
        <p14:creationId xmlns:p14="http://schemas.microsoft.com/office/powerpoint/2010/main" val="42092587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3C43EF-06EB-4E65-92CA-D85B1A9287D2}"/>
              </a:ext>
            </a:extLst>
          </p:cNvPr>
          <p:cNvSpPr>
            <a:spLocks noGrp="1"/>
          </p:cNvSpPr>
          <p:nvPr>
            <p:ph idx="1"/>
          </p:nvPr>
        </p:nvSpPr>
        <p:spPr>
          <a:xfrm>
            <a:off x="467140" y="795130"/>
            <a:ext cx="11539330" cy="5307496"/>
          </a:xfrm>
        </p:spPr>
        <p:txBody>
          <a:bodyPr>
            <a:normAutofit/>
          </a:bodyPr>
          <a:lstStyle/>
          <a:p>
            <a:r>
              <a:rPr lang="en-PH" sz="3600" dirty="0"/>
              <a:t>There are six species of the Australopithecus and they are divided into two major categories: the </a:t>
            </a:r>
            <a:r>
              <a:rPr lang="en-PH" sz="3600" u="sng" dirty="0"/>
              <a:t>gracile</a:t>
            </a:r>
            <a:r>
              <a:rPr lang="en-PH" sz="3600" dirty="0"/>
              <a:t> and the </a:t>
            </a:r>
            <a:r>
              <a:rPr lang="en-PH" sz="3600" u="sng" dirty="0"/>
              <a:t>robust</a:t>
            </a:r>
          </a:p>
          <a:p>
            <a:r>
              <a:rPr lang="en-PH" sz="3600" i="1" dirty="0"/>
              <a:t>Gracile Australopithecus </a:t>
            </a:r>
            <a:r>
              <a:rPr lang="en-PH" sz="3600" dirty="0"/>
              <a:t>had small teeth and jaw</a:t>
            </a:r>
          </a:p>
          <a:p>
            <a:pPr lvl="2">
              <a:buFont typeface="Wingdings" panose="05000000000000000000" pitchFamily="2" charset="2"/>
              <a:buChar char="Ø"/>
            </a:pPr>
            <a:r>
              <a:rPr lang="en-PH" sz="3600" i="1" dirty="0"/>
              <a:t>Australopithecus </a:t>
            </a:r>
            <a:r>
              <a:rPr lang="en-PH" sz="3600" i="1" dirty="0" err="1"/>
              <a:t>anamensis</a:t>
            </a:r>
            <a:endParaRPr lang="en-PH" sz="3600" i="1" dirty="0"/>
          </a:p>
          <a:p>
            <a:pPr lvl="2">
              <a:buFont typeface="Wingdings" panose="05000000000000000000" pitchFamily="2" charset="2"/>
              <a:buChar char="Ø"/>
            </a:pPr>
            <a:r>
              <a:rPr lang="en-PH" sz="3600" i="1" dirty="0"/>
              <a:t>Australopithecus afarensis</a:t>
            </a:r>
          </a:p>
          <a:p>
            <a:pPr lvl="2">
              <a:buFont typeface="Wingdings" panose="05000000000000000000" pitchFamily="2" charset="2"/>
              <a:buChar char="Ø"/>
            </a:pPr>
            <a:r>
              <a:rPr lang="en-PH" sz="3600" i="1" dirty="0"/>
              <a:t>Australopithecus africanus</a:t>
            </a:r>
          </a:p>
        </p:txBody>
      </p:sp>
    </p:spTree>
    <p:extLst>
      <p:ext uri="{BB962C8B-B14F-4D97-AF65-F5344CB8AC3E}">
        <p14:creationId xmlns:p14="http://schemas.microsoft.com/office/powerpoint/2010/main" val="295905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D779C2-94E3-468D-A28F-EB91F755F337}"/>
              </a:ext>
            </a:extLst>
          </p:cNvPr>
          <p:cNvSpPr>
            <a:spLocks noGrp="1"/>
          </p:cNvSpPr>
          <p:nvPr>
            <p:ph idx="1"/>
          </p:nvPr>
        </p:nvSpPr>
        <p:spPr>
          <a:xfrm>
            <a:off x="546652" y="874642"/>
            <a:ext cx="11131826" cy="5317435"/>
          </a:xfrm>
        </p:spPr>
        <p:txBody>
          <a:bodyPr>
            <a:normAutofit/>
          </a:bodyPr>
          <a:lstStyle/>
          <a:p>
            <a:r>
              <a:rPr lang="en-PH" sz="3600" dirty="0"/>
              <a:t>Robust Australopithecus </a:t>
            </a:r>
          </a:p>
          <a:p>
            <a:pPr lvl="1">
              <a:buFont typeface="Wingdings" panose="05000000000000000000" pitchFamily="2" charset="2"/>
              <a:buChar char="Ø"/>
            </a:pPr>
            <a:r>
              <a:rPr lang="en-PH" sz="3000" i="1" dirty="0"/>
              <a:t>Australopithecus </a:t>
            </a:r>
            <a:r>
              <a:rPr lang="en-PH" sz="3000" i="1" dirty="0" err="1"/>
              <a:t>aethiopicus</a:t>
            </a:r>
            <a:endParaRPr lang="en-PH" sz="3000" i="1" dirty="0"/>
          </a:p>
          <a:p>
            <a:pPr lvl="1">
              <a:buFont typeface="Wingdings" panose="05000000000000000000" pitchFamily="2" charset="2"/>
              <a:buChar char="Ø"/>
            </a:pPr>
            <a:r>
              <a:rPr lang="en-PH" sz="3000" i="1" dirty="0"/>
              <a:t>Australopithecus robustus</a:t>
            </a:r>
          </a:p>
          <a:p>
            <a:pPr lvl="1">
              <a:buFont typeface="Wingdings" panose="05000000000000000000" pitchFamily="2" charset="2"/>
              <a:buChar char="Ø"/>
            </a:pPr>
            <a:r>
              <a:rPr lang="en-PH" sz="3000" i="1" dirty="0"/>
              <a:t>Australopithecus boisei</a:t>
            </a:r>
          </a:p>
          <a:p>
            <a:r>
              <a:rPr lang="en-PH" sz="3600" dirty="0"/>
              <a:t>They had large teeth and jaws and muscular built</a:t>
            </a:r>
          </a:p>
        </p:txBody>
      </p:sp>
    </p:spTree>
    <p:extLst>
      <p:ext uri="{BB962C8B-B14F-4D97-AF65-F5344CB8AC3E}">
        <p14:creationId xmlns:p14="http://schemas.microsoft.com/office/powerpoint/2010/main" val="2602663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29BCF-9115-4CD3-AF43-4377E49C1EA2}"/>
              </a:ext>
            </a:extLst>
          </p:cNvPr>
          <p:cNvSpPr>
            <a:spLocks noGrp="1"/>
          </p:cNvSpPr>
          <p:nvPr>
            <p:ph type="title"/>
          </p:nvPr>
        </p:nvSpPr>
        <p:spPr>
          <a:xfrm>
            <a:off x="1130271" y="342421"/>
            <a:ext cx="9603275" cy="860214"/>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en-PH" sz="4400" i="1" dirty="0"/>
              <a:t>Australopithecus afarensis</a:t>
            </a:r>
          </a:p>
        </p:txBody>
      </p:sp>
      <p:sp>
        <p:nvSpPr>
          <p:cNvPr id="3" name="Content Placeholder 2">
            <a:extLst>
              <a:ext uri="{FF2B5EF4-FFF2-40B4-BE49-F238E27FC236}">
                <a16:creationId xmlns:a16="http://schemas.microsoft.com/office/drawing/2014/main" id="{351A16FD-70BC-428E-BD54-709F895F788C}"/>
              </a:ext>
            </a:extLst>
          </p:cNvPr>
          <p:cNvSpPr>
            <a:spLocks noGrp="1"/>
          </p:cNvSpPr>
          <p:nvPr>
            <p:ph idx="1"/>
          </p:nvPr>
        </p:nvSpPr>
        <p:spPr>
          <a:xfrm>
            <a:off x="918071" y="1505866"/>
            <a:ext cx="10355858" cy="3846267"/>
          </a:xfrm>
        </p:spPr>
        <p:txBody>
          <a:bodyPr>
            <a:noAutofit/>
          </a:bodyPr>
          <a:lstStyle/>
          <a:p>
            <a:r>
              <a:rPr lang="en-PH" sz="3200" dirty="0"/>
              <a:t>Considered as the common ancestor of the Australopithecus species</a:t>
            </a:r>
          </a:p>
          <a:p>
            <a:r>
              <a:rPr lang="en-PH" sz="3200" dirty="0"/>
              <a:t>The 3.2 </a:t>
            </a:r>
            <a:r>
              <a:rPr lang="en-PH" sz="3200" dirty="0" err="1"/>
              <a:t>mya</a:t>
            </a:r>
            <a:r>
              <a:rPr lang="en-PH" sz="3200" dirty="0"/>
              <a:t> old Australopithecus afarensis fossil named “Lucy” was considered as one of modern human’s earliest ancestors</a:t>
            </a:r>
          </a:p>
          <a:p>
            <a:r>
              <a:rPr lang="en-PH" sz="3200" dirty="0"/>
              <a:t>Remains as the most famous hominid fossil discovered</a:t>
            </a:r>
          </a:p>
        </p:txBody>
      </p:sp>
    </p:spTree>
    <p:extLst>
      <p:ext uri="{BB962C8B-B14F-4D97-AF65-F5344CB8AC3E}">
        <p14:creationId xmlns:p14="http://schemas.microsoft.com/office/powerpoint/2010/main" val="509685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805FC6-9385-4162-BBBD-0AD9EFE2E463}"/>
              </a:ext>
            </a:extLst>
          </p:cNvPr>
          <p:cNvSpPr>
            <a:spLocks noGrp="1"/>
          </p:cNvSpPr>
          <p:nvPr>
            <p:ph idx="1"/>
          </p:nvPr>
        </p:nvSpPr>
        <p:spPr>
          <a:xfrm>
            <a:off x="646043" y="983974"/>
            <a:ext cx="11042373" cy="5227983"/>
          </a:xfrm>
        </p:spPr>
        <p:txBody>
          <a:bodyPr>
            <a:normAutofit/>
          </a:bodyPr>
          <a:lstStyle/>
          <a:p>
            <a:r>
              <a:rPr lang="en-PH" sz="3200" dirty="0"/>
              <a:t>The Homo are classified as humans and not humanlike creatures because they had bigger brains and were bipedal.</a:t>
            </a:r>
          </a:p>
          <a:p>
            <a:r>
              <a:rPr lang="en-PH" sz="3200" dirty="0"/>
              <a:t>The Homo first lived in Africa about 2.4 million years ago.</a:t>
            </a:r>
          </a:p>
          <a:p>
            <a:r>
              <a:rPr lang="en-PH" sz="3200" dirty="0"/>
              <a:t>The Homo species included the Homo habilis (handy man), Homo erectus (upright man), and the Homo sapiens</a:t>
            </a:r>
          </a:p>
        </p:txBody>
      </p:sp>
    </p:spTree>
    <p:extLst>
      <p:ext uri="{BB962C8B-B14F-4D97-AF65-F5344CB8AC3E}">
        <p14:creationId xmlns:p14="http://schemas.microsoft.com/office/powerpoint/2010/main" val="2080382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EE239-9D86-4F0C-A417-28BDDFC27D72}"/>
              </a:ext>
            </a:extLst>
          </p:cNvPr>
          <p:cNvSpPr>
            <a:spLocks noGrp="1"/>
          </p:cNvSpPr>
          <p:nvPr>
            <p:ph type="title"/>
          </p:nvPr>
        </p:nvSpPr>
        <p:spPr>
          <a:xfrm>
            <a:off x="1020939" y="268356"/>
            <a:ext cx="9603275" cy="1049235"/>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en-PH" sz="4800" i="1" dirty="0"/>
              <a:t>Homo habilis</a:t>
            </a:r>
          </a:p>
        </p:txBody>
      </p:sp>
      <p:sp>
        <p:nvSpPr>
          <p:cNvPr id="3" name="Content Placeholder 2">
            <a:extLst>
              <a:ext uri="{FF2B5EF4-FFF2-40B4-BE49-F238E27FC236}">
                <a16:creationId xmlns:a16="http://schemas.microsoft.com/office/drawing/2014/main" id="{6DB868DC-8338-4151-A6CE-3E4C73E53CB0}"/>
              </a:ext>
            </a:extLst>
          </p:cNvPr>
          <p:cNvSpPr>
            <a:spLocks noGrp="1"/>
          </p:cNvSpPr>
          <p:nvPr>
            <p:ph idx="1"/>
          </p:nvPr>
        </p:nvSpPr>
        <p:spPr>
          <a:xfrm>
            <a:off x="566531" y="1639957"/>
            <a:ext cx="11449877" cy="4422913"/>
          </a:xfrm>
        </p:spPr>
        <p:txBody>
          <a:bodyPr>
            <a:normAutofit/>
          </a:bodyPr>
          <a:lstStyle/>
          <a:p>
            <a:r>
              <a:rPr lang="en-PH" sz="2800" dirty="0"/>
              <a:t>Height of about 3 to 4 feet</a:t>
            </a:r>
          </a:p>
          <a:p>
            <a:r>
              <a:rPr lang="en-PH" sz="2800" dirty="0"/>
              <a:t>Brain size half the size of the modern human (700 cc)</a:t>
            </a:r>
          </a:p>
          <a:p>
            <a:r>
              <a:rPr lang="en-PH" sz="2800" dirty="0"/>
              <a:t>Made tools called </a:t>
            </a:r>
            <a:r>
              <a:rPr lang="en-PH" sz="2800" dirty="0" err="1"/>
              <a:t>Oldowan</a:t>
            </a:r>
            <a:r>
              <a:rPr lang="en-PH" sz="2800" dirty="0"/>
              <a:t> (Olduvai Gorge, Tanzania) which were used as cutting tools and made from volcanic stones</a:t>
            </a:r>
          </a:p>
          <a:p>
            <a:r>
              <a:rPr lang="en-PH" sz="2800" dirty="0"/>
              <a:t>Used tools for hunting and food gathering</a:t>
            </a:r>
          </a:p>
        </p:txBody>
      </p:sp>
    </p:spTree>
    <p:extLst>
      <p:ext uri="{BB962C8B-B14F-4D97-AF65-F5344CB8AC3E}">
        <p14:creationId xmlns:p14="http://schemas.microsoft.com/office/powerpoint/2010/main" val="3879608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3F02B-48EC-408E-863E-8B19F840522B}"/>
              </a:ext>
            </a:extLst>
          </p:cNvPr>
          <p:cNvSpPr>
            <a:spLocks noGrp="1"/>
          </p:cNvSpPr>
          <p:nvPr>
            <p:ph type="title"/>
          </p:nvPr>
        </p:nvSpPr>
        <p:spPr/>
        <p:txBody>
          <a:bodyPr/>
          <a:lstStyle/>
          <a:p>
            <a:endParaRPr lang="en-PH"/>
          </a:p>
        </p:txBody>
      </p:sp>
      <p:pic>
        <p:nvPicPr>
          <p:cNvPr id="4" name="Content Placeholder 3">
            <a:extLst>
              <a:ext uri="{FF2B5EF4-FFF2-40B4-BE49-F238E27FC236}">
                <a16:creationId xmlns:a16="http://schemas.microsoft.com/office/drawing/2014/main" id="{A47D33C7-2C86-4E14-928B-845A4728D405}"/>
              </a:ext>
            </a:extLst>
          </p:cNvPr>
          <p:cNvPicPr>
            <a:picLocks noGrp="1" noChangeAspect="1"/>
          </p:cNvPicPr>
          <p:nvPr>
            <p:ph idx="1"/>
          </p:nvPr>
        </p:nvPicPr>
        <p:blipFill>
          <a:blip r:embed="rId2"/>
          <a:stretch>
            <a:fillRect/>
          </a:stretch>
        </p:blipFill>
        <p:spPr>
          <a:xfrm>
            <a:off x="1987826" y="366359"/>
            <a:ext cx="8590370" cy="6442778"/>
          </a:xfrm>
          <a:prstGeom prst="rect">
            <a:avLst/>
          </a:prstGeom>
        </p:spPr>
      </p:pic>
    </p:spTree>
    <p:extLst>
      <p:ext uri="{BB962C8B-B14F-4D97-AF65-F5344CB8AC3E}">
        <p14:creationId xmlns:p14="http://schemas.microsoft.com/office/powerpoint/2010/main" val="2194540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82FEE-077E-4438-9EBA-231CC6A68961}"/>
              </a:ext>
            </a:extLst>
          </p:cNvPr>
          <p:cNvSpPr>
            <a:spLocks noGrp="1"/>
          </p:cNvSpPr>
          <p:nvPr>
            <p:ph type="title"/>
          </p:nvPr>
        </p:nvSpPr>
        <p:spPr/>
        <p:txBody>
          <a:bodyPr/>
          <a:lstStyle/>
          <a:p>
            <a:endParaRPr lang="en-PH"/>
          </a:p>
        </p:txBody>
      </p:sp>
      <p:pic>
        <p:nvPicPr>
          <p:cNvPr id="4" name="Content Placeholder 3">
            <a:extLst>
              <a:ext uri="{FF2B5EF4-FFF2-40B4-BE49-F238E27FC236}">
                <a16:creationId xmlns:a16="http://schemas.microsoft.com/office/drawing/2014/main" id="{8446D862-C90A-4E03-8F7A-7069A462E1B9}"/>
              </a:ext>
            </a:extLst>
          </p:cNvPr>
          <p:cNvPicPr>
            <a:picLocks noGrp="1" noChangeAspect="1"/>
          </p:cNvPicPr>
          <p:nvPr>
            <p:ph idx="1"/>
          </p:nvPr>
        </p:nvPicPr>
        <p:blipFill>
          <a:blip r:embed="rId2"/>
          <a:stretch>
            <a:fillRect/>
          </a:stretch>
        </p:blipFill>
        <p:spPr>
          <a:xfrm>
            <a:off x="3011557" y="94422"/>
            <a:ext cx="6669156" cy="6669156"/>
          </a:xfrm>
          <a:prstGeom prst="rect">
            <a:avLst/>
          </a:prstGeom>
        </p:spPr>
      </p:pic>
    </p:spTree>
    <p:extLst>
      <p:ext uri="{BB962C8B-B14F-4D97-AF65-F5344CB8AC3E}">
        <p14:creationId xmlns:p14="http://schemas.microsoft.com/office/powerpoint/2010/main" val="273002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6061B-F656-4E2A-BA80-F4ADEA30238E}"/>
              </a:ext>
            </a:extLst>
          </p:cNvPr>
          <p:cNvSpPr>
            <a:spLocks noGrp="1"/>
          </p:cNvSpPr>
          <p:nvPr>
            <p:ph type="title"/>
          </p:nvPr>
        </p:nvSpPr>
        <p:spPr/>
        <p:txBody>
          <a:bodyPr/>
          <a:lstStyle/>
          <a:p>
            <a:endParaRPr lang="en-PH"/>
          </a:p>
        </p:txBody>
      </p:sp>
      <p:pic>
        <p:nvPicPr>
          <p:cNvPr id="4" name="Content Placeholder 3">
            <a:extLst>
              <a:ext uri="{FF2B5EF4-FFF2-40B4-BE49-F238E27FC236}">
                <a16:creationId xmlns:a16="http://schemas.microsoft.com/office/drawing/2014/main" id="{108071CB-C98E-410F-AA34-3EEA7C81E399}"/>
              </a:ext>
            </a:extLst>
          </p:cNvPr>
          <p:cNvPicPr>
            <a:picLocks noGrp="1" noChangeAspect="1"/>
          </p:cNvPicPr>
          <p:nvPr>
            <p:ph idx="1"/>
          </p:nvPr>
        </p:nvPicPr>
        <p:blipFill>
          <a:blip r:embed="rId2"/>
          <a:stretch>
            <a:fillRect/>
          </a:stretch>
        </p:blipFill>
        <p:spPr>
          <a:xfrm>
            <a:off x="1487720" y="95860"/>
            <a:ext cx="8888373" cy="6666280"/>
          </a:xfrm>
          <a:prstGeom prst="rect">
            <a:avLst/>
          </a:prstGeom>
        </p:spPr>
      </p:pic>
    </p:spTree>
    <p:extLst>
      <p:ext uri="{BB962C8B-B14F-4D97-AF65-F5344CB8AC3E}">
        <p14:creationId xmlns:p14="http://schemas.microsoft.com/office/powerpoint/2010/main" val="1964823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F3599-A6D5-4C12-BCDE-8D19EB89A5FD}"/>
              </a:ext>
            </a:extLst>
          </p:cNvPr>
          <p:cNvSpPr>
            <a:spLocks noGrp="1"/>
          </p:cNvSpPr>
          <p:nvPr>
            <p:ph type="title"/>
          </p:nvPr>
        </p:nvSpPr>
        <p:spPr>
          <a:xfrm>
            <a:off x="1130270" y="436489"/>
            <a:ext cx="9603275" cy="955165"/>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en-PH" sz="4400" i="1" dirty="0"/>
              <a:t>Homo ergaster/Homo erectus</a:t>
            </a:r>
          </a:p>
        </p:txBody>
      </p:sp>
      <p:sp>
        <p:nvSpPr>
          <p:cNvPr id="3" name="Content Placeholder 2">
            <a:extLst>
              <a:ext uri="{FF2B5EF4-FFF2-40B4-BE49-F238E27FC236}">
                <a16:creationId xmlns:a16="http://schemas.microsoft.com/office/drawing/2014/main" id="{F7F796CD-D636-4599-809E-C700C6C19BD1}"/>
              </a:ext>
            </a:extLst>
          </p:cNvPr>
          <p:cNvSpPr>
            <a:spLocks noGrp="1"/>
          </p:cNvSpPr>
          <p:nvPr>
            <p:ph idx="1"/>
          </p:nvPr>
        </p:nvSpPr>
        <p:spPr>
          <a:xfrm>
            <a:off x="695741" y="2002802"/>
            <a:ext cx="11320668" cy="3950735"/>
          </a:xfrm>
        </p:spPr>
        <p:txBody>
          <a:bodyPr>
            <a:normAutofit/>
          </a:bodyPr>
          <a:lstStyle/>
          <a:p>
            <a:r>
              <a:rPr lang="en-PH" sz="2600" dirty="0"/>
              <a:t>Homo ergaster (1.8 </a:t>
            </a:r>
            <a:r>
              <a:rPr lang="en-PH" sz="2600" dirty="0" err="1"/>
              <a:t>mya</a:t>
            </a:r>
            <a:r>
              <a:rPr lang="en-PH" sz="2600" dirty="0"/>
              <a:t>), it was from this species where Homo erectus came from</a:t>
            </a:r>
          </a:p>
          <a:p>
            <a:r>
              <a:rPr lang="en-PH" sz="2600" dirty="0"/>
              <a:t>Homo erectus was estimated to live from 1.8 million to 300,000 years ago</a:t>
            </a:r>
          </a:p>
          <a:p>
            <a:r>
              <a:rPr lang="en-PH" sz="2600" dirty="0"/>
              <a:t>Brain size of 1,000 cc or about 2/3 of the modern human brain size</a:t>
            </a:r>
          </a:p>
          <a:p>
            <a:r>
              <a:rPr lang="en-PH" sz="2600" dirty="0"/>
              <a:t>Height of about five feet</a:t>
            </a:r>
          </a:p>
          <a:p>
            <a:r>
              <a:rPr lang="en-PH" sz="2600" dirty="0"/>
              <a:t>Walks upright</a:t>
            </a:r>
          </a:p>
          <a:p>
            <a:endParaRPr lang="en-PH" dirty="0"/>
          </a:p>
        </p:txBody>
      </p:sp>
    </p:spTree>
    <p:extLst>
      <p:ext uri="{BB962C8B-B14F-4D97-AF65-F5344CB8AC3E}">
        <p14:creationId xmlns:p14="http://schemas.microsoft.com/office/powerpoint/2010/main" val="961990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D05E9-821F-4506-B7FB-7B37BDF3B31C}"/>
              </a:ext>
            </a:extLst>
          </p:cNvPr>
          <p:cNvSpPr>
            <a:spLocks noGrp="1"/>
          </p:cNvSpPr>
          <p:nvPr>
            <p:ph type="title"/>
          </p:nvPr>
        </p:nvSpPr>
        <p:spPr>
          <a:xfrm>
            <a:off x="1030878" y="257585"/>
            <a:ext cx="9603275" cy="1049235"/>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en-PH" sz="4400" dirty="0"/>
              <a:t>Cultural development</a:t>
            </a:r>
          </a:p>
        </p:txBody>
      </p:sp>
      <p:sp>
        <p:nvSpPr>
          <p:cNvPr id="3" name="Content Placeholder 2">
            <a:extLst>
              <a:ext uri="{FF2B5EF4-FFF2-40B4-BE49-F238E27FC236}">
                <a16:creationId xmlns:a16="http://schemas.microsoft.com/office/drawing/2014/main" id="{D1B8B785-1EFA-43A4-886B-CBECA4AC8CCE}"/>
              </a:ext>
            </a:extLst>
          </p:cNvPr>
          <p:cNvSpPr>
            <a:spLocks noGrp="1"/>
          </p:cNvSpPr>
          <p:nvPr>
            <p:ph idx="1"/>
          </p:nvPr>
        </p:nvSpPr>
        <p:spPr>
          <a:xfrm>
            <a:off x="549965" y="1451113"/>
            <a:ext cx="11092069" cy="4880113"/>
          </a:xfrm>
        </p:spPr>
        <p:txBody>
          <a:bodyPr>
            <a:noAutofit/>
          </a:bodyPr>
          <a:lstStyle/>
          <a:p>
            <a:r>
              <a:rPr lang="en-PH" sz="2400" dirty="0"/>
              <a:t>More intelligent and more adaptable compared to Homo habilis</a:t>
            </a:r>
          </a:p>
          <a:p>
            <a:r>
              <a:rPr lang="en-PH" sz="2400" dirty="0"/>
              <a:t>Known for making complex tools used for digging, cutting and scraping</a:t>
            </a:r>
          </a:p>
          <a:p>
            <a:r>
              <a:rPr lang="en-PH" sz="2400" dirty="0"/>
              <a:t>Famous for making and using hand axe tools for slicing, chopping and digging</a:t>
            </a:r>
          </a:p>
          <a:p>
            <a:r>
              <a:rPr lang="en-PH" sz="2400" dirty="0"/>
              <a:t>Skillful hunters</a:t>
            </a:r>
          </a:p>
          <a:p>
            <a:r>
              <a:rPr lang="en-PH" sz="2400" dirty="0"/>
              <a:t>First Homo species to use fire and live in caves and small houses made of tree branches </a:t>
            </a:r>
          </a:p>
          <a:p>
            <a:r>
              <a:rPr lang="en-PH" sz="2400" dirty="0"/>
              <a:t>Able to live in cold and dark places like caves </a:t>
            </a:r>
          </a:p>
          <a:p>
            <a:r>
              <a:rPr lang="en-PH" sz="2400" dirty="0"/>
              <a:t>Cook food and meat</a:t>
            </a:r>
          </a:p>
        </p:txBody>
      </p:sp>
    </p:spTree>
    <p:extLst>
      <p:ext uri="{BB962C8B-B14F-4D97-AF65-F5344CB8AC3E}">
        <p14:creationId xmlns:p14="http://schemas.microsoft.com/office/powerpoint/2010/main" val="2457755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5AF9B-697B-41DA-AF58-5972E5ADFEB2}"/>
              </a:ext>
            </a:extLst>
          </p:cNvPr>
          <p:cNvSpPr>
            <a:spLocks noGrp="1"/>
          </p:cNvSpPr>
          <p:nvPr>
            <p:ph type="title"/>
          </p:nvPr>
        </p:nvSpPr>
        <p:spPr>
          <a:xfrm>
            <a:off x="1024127" y="585216"/>
            <a:ext cx="10269183" cy="110218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n-PH" dirty="0"/>
              <a:t>CULTURAL /SOCIOCULTURAL EVOLUTION</a:t>
            </a:r>
          </a:p>
        </p:txBody>
      </p:sp>
      <p:sp>
        <p:nvSpPr>
          <p:cNvPr id="3" name="Content Placeholder 2">
            <a:extLst>
              <a:ext uri="{FF2B5EF4-FFF2-40B4-BE49-F238E27FC236}">
                <a16:creationId xmlns:a16="http://schemas.microsoft.com/office/drawing/2014/main" id="{B4FE301B-5389-4C75-8F13-93CFEEDABF57}"/>
              </a:ext>
            </a:extLst>
          </p:cNvPr>
          <p:cNvSpPr>
            <a:spLocks noGrp="1"/>
          </p:cNvSpPr>
          <p:nvPr>
            <p:ph idx="1"/>
          </p:nvPr>
        </p:nvSpPr>
        <p:spPr>
          <a:xfrm>
            <a:off x="1310326" y="2286000"/>
            <a:ext cx="10454326" cy="4023360"/>
          </a:xfrm>
        </p:spPr>
        <p:txBody>
          <a:bodyPr>
            <a:normAutofit fontScale="92500" lnSpcReduction="10000"/>
          </a:bodyPr>
          <a:lstStyle/>
          <a:p>
            <a:pPr>
              <a:buFont typeface="Wingdings" panose="05000000000000000000" pitchFamily="2" charset="2"/>
              <a:buChar char="Ø"/>
            </a:pPr>
            <a:r>
              <a:rPr lang="en-PH" sz="4000" dirty="0"/>
              <a:t>It refers to the changes or development in cultures from a simple form to a more complex form of human culture.</a:t>
            </a:r>
          </a:p>
          <a:p>
            <a:pPr>
              <a:buFont typeface="Wingdings" panose="05000000000000000000" pitchFamily="2" charset="2"/>
              <a:buChar char="Ø"/>
            </a:pPr>
            <a:r>
              <a:rPr lang="en-PH" sz="4000" dirty="0"/>
              <a:t>It happens as a result of human adaptation to different factors like climatic changes and population increase.</a:t>
            </a:r>
          </a:p>
          <a:p>
            <a:endParaRPr lang="en-PH" sz="4000" dirty="0"/>
          </a:p>
        </p:txBody>
      </p:sp>
    </p:spTree>
    <p:extLst>
      <p:ext uri="{BB962C8B-B14F-4D97-AF65-F5344CB8AC3E}">
        <p14:creationId xmlns:p14="http://schemas.microsoft.com/office/powerpoint/2010/main" val="2935731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57B8F6-0F19-44C7-A304-039745AD11E8}"/>
              </a:ext>
            </a:extLst>
          </p:cNvPr>
          <p:cNvSpPr>
            <a:spLocks noGrp="1"/>
          </p:cNvSpPr>
          <p:nvPr>
            <p:ph idx="1"/>
          </p:nvPr>
        </p:nvSpPr>
        <p:spPr>
          <a:xfrm>
            <a:off x="357809" y="964094"/>
            <a:ext cx="11638722" cy="5585791"/>
          </a:xfrm>
        </p:spPr>
        <p:txBody>
          <a:bodyPr>
            <a:normAutofit/>
          </a:bodyPr>
          <a:lstStyle/>
          <a:p>
            <a:r>
              <a:rPr lang="en-PH" sz="3200" dirty="0"/>
              <a:t>Homo erectus was the first Homo to use spoken language.</a:t>
            </a:r>
          </a:p>
          <a:p>
            <a:r>
              <a:rPr lang="en-PH" sz="3200" dirty="0"/>
              <a:t>The Homo erectus fossil was first discovered in Africa</a:t>
            </a:r>
          </a:p>
          <a:p>
            <a:r>
              <a:rPr lang="en-PH" sz="3200" dirty="0"/>
              <a:t>They started to travel outside of the African continent, reached as far as Asia and Southern Europe.</a:t>
            </a:r>
          </a:p>
          <a:p>
            <a:r>
              <a:rPr lang="en-PH" sz="3200" dirty="0"/>
              <a:t>First fossil of the Homo erectus  in Asia was found in </a:t>
            </a:r>
            <a:r>
              <a:rPr lang="en-PH" sz="3200" dirty="0" err="1"/>
              <a:t>Longgupo</a:t>
            </a:r>
            <a:r>
              <a:rPr lang="en-PH" sz="3200" dirty="0"/>
              <a:t> Cave in China lived around (1.9 </a:t>
            </a:r>
            <a:r>
              <a:rPr lang="en-PH" sz="3200" dirty="0" err="1"/>
              <a:t>mya</a:t>
            </a:r>
            <a:r>
              <a:rPr lang="en-PH" sz="3200" dirty="0"/>
              <a:t>)</a:t>
            </a:r>
          </a:p>
        </p:txBody>
      </p:sp>
    </p:spTree>
    <p:extLst>
      <p:ext uri="{BB962C8B-B14F-4D97-AF65-F5344CB8AC3E}">
        <p14:creationId xmlns:p14="http://schemas.microsoft.com/office/powerpoint/2010/main" val="2414743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8EABC9-911A-4810-983D-DC2C31140590}"/>
              </a:ext>
            </a:extLst>
          </p:cNvPr>
          <p:cNvSpPr>
            <a:spLocks noGrp="1"/>
          </p:cNvSpPr>
          <p:nvPr>
            <p:ph idx="1"/>
          </p:nvPr>
        </p:nvSpPr>
        <p:spPr>
          <a:xfrm>
            <a:off x="556592" y="745435"/>
            <a:ext cx="11121886" cy="5625548"/>
          </a:xfrm>
        </p:spPr>
        <p:txBody>
          <a:bodyPr>
            <a:normAutofit fontScale="92500"/>
          </a:bodyPr>
          <a:lstStyle/>
          <a:p>
            <a:endParaRPr lang="en-PH" sz="2800" dirty="0"/>
          </a:p>
          <a:p>
            <a:r>
              <a:rPr lang="en-US" sz="2800" dirty="0"/>
              <a:t>Another fossil was excavated in </a:t>
            </a:r>
            <a:r>
              <a:rPr lang="en-US" sz="2800" dirty="0" err="1"/>
              <a:t>Trinil</a:t>
            </a:r>
            <a:r>
              <a:rPr lang="en-US" sz="2800" dirty="0"/>
              <a:t>, Java, Indonesia by Eugene Dubois (1848-1940), a Dutch anatomist and geologist, in 1811.</a:t>
            </a:r>
          </a:p>
          <a:p>
            <a:r>
              <a:rPr lang="en-US" sz="2800" dirty="0"/>
              <a:t>The fossil became known as the Java Man and it was dated to be 1.8 million years of age.</a:t>
            </a:r>
            <a:endParaRPr lang="en-PH" sz="2800" dirty="0"/>
          </a:p>
          <a:p>
            <a:r>
              <a:rPr lang="en-PH" sz="2800" dirty="0"/>
              <a:t>In 1920, another Homo erectus skull was excavated in a cave in Zhoukoudian, China.</a:t>
            </a:r>
          </a:p>
          <a:p>
            <a:r>
              <a:rPr lang="en-PH" sz="2800" dirty="0"/>
              <a:t>This became known as the Peking Man. </a:t>
            </a:r>
          </a:p>
          <a:p>
            <a:r>
              <a:rPr lang="en-PH" sz="2800" dirty="0"/>
              <a:t>It was estimated to have lived about 1.1 million to 1 million years ago.</a:t>
            </a:r>
          </a:p>
        </p:txBody>
      </p:sp>
    </p:spTree>
    <p:extLst>
      <p:ext uri="{BB962C8B-B14F-4D97-AF65-F5344CB8AC3E}">
        <p14:creationId xmlns:p14="http://schemas.microsoft.com/office/powerpoint/2010/main" val="12985301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0C001-4716-45E6-B60B-299C412D1F81}"/>
              </a:ext>
            </a:extLst>
          </p:cNvPr>
          <p:cNvSpPr>
            <a:spLocks noGrp="1"/>
          </p:cNvSpPr>
          <p:nvPr>
            <p:ph type="title"/>
          </p:nvPr>
        </p:nvSpPr>
        <p:spPr/>
        <p:txBody>
          <a:bodyPr/>
          <a:lstStyle/>
          <a:p>
            <a:r>
              <a:rPr lang="en-PH" dirty="0"/>
              <a:t>Homo sapiens</a:t>
            </a:r>
          </a:p>
        </p:txBody>
      </p:sp>
      <p:sp>
        <p:nvSpPr>
          <p:cNvPr id="3" name="Content Placeholder 2">
            <a:extLst>
              <a:ext uri="{FF2B5EF4-FFF2-40B4-BE49-F238E27FC236}">
                <a16:creationId xmlns:a16="http://schemas.microsoft.com/office/drawing/2014/main" id="{A132D2C9-10DA-4407-A038-70A006CC6FCD}"/>
              </a:ext>
            </a:extLst>
          </p:cNvPr>
          <p:cNvSpPr>
            <a:spLocks noGrp="1"/>
          </p:cNvSpPr>
          <p:nvPr>
            <p:ph idx="1"/>
          </p:nvPr>
        </p:nvSpPr>
        <p:spPr/>
        <p:txBody>
          <a:bodyPr/>
          <a:lstStyle/>
          <a:p>
            <a:r>
              <a:rPr lang="en-PH" dirty="0"/>
              <a:t>Last genus of the evolution ladder</a:t>
            </a:r>
          </a:p>
          <a:p>
            <a:r>
              <a:rPr lang="en-PH" dirty="0"/>
              <a:t>Homo sapiens </a:t>
            </a:r>
          </a:p>
          <a:p>
            <a:r>
              <a:rPr lang="en-PH" dirty="0"/>
              <a:t>Homo heidelbergensis</a:t>
            </a:r>
          </a:p>
          <a:p>
            <a:r>
              <a:rPr lang="en-PH" dirty="0"/>
              <a:t>Homo neanderthalensis</a:t>
            </a:r>
          </a:p>
          <a:p>
            <a:r>
              <a:rPr lang="en-PH" dirty="0"/>
              <a:t>Homo sapiens </a:t>
            </a:r>
            <a:r>
              <a:rPr lang="en-PH" dirty="0" err="1"/>
              <a:t>sapiens</a:t>
            </a:r>
            <a:endParaRPr lang="en-PH" dirty="0"/>
          </a:p>
        </p:txBody>
      </p:sp>
    </p:spTree>
    <p:extLst>
      <p:ext uri="{BB962C8B-B14F-4D97-AF65-F5344CB8AC3E}">
        <p14:creationId xmlns:p14="http://schemas.microsoft.com/office/powerpoint/2010/main" val="3749122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13BDF-DA51-4054-BC18-6C2F128165ED}"/>
              </a:ext>
            </a:extLst>
          </p:cNvPr>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PH" dirty="0"/>
              <a:t>CHARLES DARWIN (1809-1882)</a:t>
            </a:r>
          </a:p>
        </p:txBody>
      </p:sp>
      <p:sp>
        <p:nvSpPr>
          <p:cNvPr id="3" name="Content Placeholder 2">
            <a:extLst>
              <a:ext uri="{FF2B5EF4-FFF2-40B4-BE49-F238E27FC236}">
                <a16:creationId xmlns:a16="http://schemas.microsoft.com/office/drawing/2014/main" id="{AACF35CB-A8B4-45A4-AB06-34AEA145AE6A}"/>
              </a:ext>
            </a:extLst>
          </p:cNvPr>
          <p:cNvSpPr>
            <a:spLocks noGrp="1"/>
          </p:cNvSpPr>
          <p:nvPr>
            <p:ph idx="1"/>
          </p:nvPr>
        </p:nvSpPr>
        <p:spPr/>
        <p:txBody>
          <a:bodyPr>
            <a:normAutofit fontScale="70000" lnSpcReduction="20000"/>
          </a:bodyPr>
          <a:lstStyle/>
          <a:p>
            <a:pPr>
              <a:buFont typeface="Wingdings" panose="05000000000000000000" pitchFamily="2" charset="2"/>
              <a:buChar char="Ø"/>
            </a:pPr>
            <a:r>
              <a:rPr lang="en-PH" sz="4000" dirty="0"/>
              <a:t>He was a British naturalist who proposed the theory of biological evolution by natural selection.</a:t>
            </a:r>
          </a:p>
          <a:p>
            <a:pPr>
              <a:buFont typeface="Wingdings" panose="05000000000000000000" pitchFamily="2" charset="2"/>
              <a:buChar char="Ø"/>
            </a:pPr>
            <a:r>
              <a:rPr lang="en-PH" sz="4000" dirty="0"/>
              <a:t>Darwin defined evolution as “descent with modification,” the idea that species change over time, give rise to new species, and share a common ancestor.</a:t>
            </a:r>
          </a:p>
        </p:txBody>
      </p:sp>
    </p:spTree>
    <p:extLst>
      <p:ext uri="{BB962C8B-B14F-4D97-AF65-F5344CB8AC3E}">
        <p14:creationId xmlns:p14="http://schemas.microsoft.com/office/powerpoint/2010/main" val="2631103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A55CB-5EF2-4010-932B-FC8C8DC4B7F4}"/>
              </a:ext>
            </a:extLst>
          </p:cNvPr>
          <p:cNvSpPr>
            <a:spLocks noGrp="1"/>
          </p:cNvSpPr>
          <p:nvPr>
            <p:ph type="title"/>
          </p:nvPr>
        </p:nvSpPr>
        <p:spPr>
          <a:xfrm>
            <a:off x="1024128" y="585216"/>
            <a:ext cx="9720072" cy="979633"/>
          </a:xfr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PH" dirty="0"/>
              <a:t>NATURAL SELECTION</a:t>
            </a:r>
          </a:p>
        </p:txBody>
      </p:sp>
      <p:sp>
        <p:nvSpPr>
          <p:cNvPr id="3" name="Content Placeholder 2">
            <a:extLst>
              <a:ext uri="{FF2B5EF4-FFF2-40B4-BE49-F238E27FC236}">
                <a16:creationId xmlns:a16="http://schemas.microsoft.com/office/drawing/2014/main" id="{642016AC-A0FA-420A-B764-A74BA062B8EA}"/>
              </a:ext>
            </a:extLst>
          </p:cNvPr>
          <p:cNvSpPr>
            <a:spLocks noGrp="1"/>
          </p:cNvSpPr>
          <p:nvPr>
            <p:ph idx="1"/>
          </p:nvPr>
        </p:nvSpPr>
        <p:spPr>
          <a:xfrm>
            <a:off x="593890" y="2286000"/>
            <a:ext cx="11114202" cy="4023360"/>
          </a:xfrm>
        </p:spPr>
        <p:txBody>
          <a:bodyPr>
            <a:normAutofit fontScale="92500" lnSpcReduction="20000"/>
          </a:bodyPr>
          <a:lstStyle/>
          <a:p>
            <a:pPr algn="just">
              <a:buFont typeface="Wingdings" panose="05000000000000000000" pitchFamily="2" charset="2"/>
              <a:buChar char="Ø"/>
            </a:pPr>
            <a:r>
              <a:rPr lang="en-PH" sz="4400" dirty="0"/>
              <a:t>Because resources are limited in nature, organisms with heritable traits that favor survival and reproduction will tend to lead more offspring than their peers, causing the traits to increase in frequency over generations.</a:t>
            </a:r>
          </a:p>
        </p:txBody>
      </p:sp>
    </p:spTree>
    <p:extLst>
      <p:ext uri="{BB962C8B-B14F-4D97-AF65-F5344CB8AC3E}">
        <p14:creationId xmlns:p14="http://schemas.microsoft.com/office/powerpoint/2010/main" val="3726243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D451E8-1622-4DB1-A210-42849A061219}"/>
              </a:ext>
            </a:extLst>
          </p:cNvPr>
          <p:cNvSpPr>
            <a:spLocks noGrp="1"/>
          </p:cNvSpPr>
          <p:nvPr>
            <p:ph idx="4294967295"/>
          </p:nvPr>
        </p:nvSpPr>
        <p:spPr>
          <a:xfrm>
            <a:off x="1635125" y="962025"/>
            <a:ext cx="10556875" cy="4751388"/>
          </a:xfrm>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algn="just">
              <a:buFont typeface="Wingdings" panose="05000000000000000000" pitchFamily="2" charset="2"/>
              <a:buChar char="Ø"/>
            </a:pPr>
            <a:endParaRPr lang="en-US" sz="4800" dirty="0"/>
          </a:p>
          <a:p>
            <a:pPr algn="just">
              <a:buFont typeface="Wingdings" panose="05000000000000000000" pitchFamily="2" charset="2"/>
              <a:buChar char="Ø"/>
            </a:pPr>
            <a:r>
              <a:rPr lang="en-US" sz="4800" dirty="0"/>
              <a:t>Natural selection causes populations to become adapted, or increasingly well-suited to their environments over time. Natural selection depends on the environment and requires existing heritable variation in  a group.</a:t>
            </a:r>
          </a:p>
          <a:p>
            <a:pPr algn="just"/>
            <a:endParaRPr lang="en-PH" sz="4800" dirty="0"/>
          </a:p>
        </p:txBody>
      </p:sp>
    </p:spTree>
    <p:extLst>
      <p:ext uri="{BB962C8B-B14F-4D97-AF65-F5344CB8AC3E}">
        <p14:creationId xmlns:p14="http://schemas.microsoft.com/office/powerpoint/2010/main" val="69124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6681C9-8EC4-477C-9D9B-C0B2D198D678}"/>
              </a:ext>
            </a:extLst>
          </p:cNvPr>
          <p:cNvSpPr>
            <a:spLocks noGrp="1"/>
          </p:cNvSpPr>
          <p:nvPr>
            <p:ph type="title"/>
          </p:nvPr>
        </p:nvSpPr>
        <p:spPr/>
        <p:txBody>
          <a:bodyPr>
            <a:normAutofit fontScale="90000"/>
          </a:bodyPr>
          <a:lstStyle/>
          <a:p>
            <a:r>
              <a:rPr lang="en-PH" sz="6000" dirty="0"/>
              <a:t>FROM HOMINIDS TO </a:t>
            </a:r>
            <a:r>
              <a:rPr lang="en-PH" sz="6000" i="1" dirty="0"/>
              <a:t>HOMO SAPIENS </a:t>
            </a:r>
            <a:r>
              <a:rPr lang="en-PH" sz="6000" i="1" dirty="0" err="1"/>
              <a:t>SAPIENS</a:t>
            </a:r>
            <a:endParaRPr lang="en-PH" sz="6000" i="1" dirty="0"/>
          </a:p>
        </p:txBody>
      </p:sp>
      <p:sp>
        <p:nvSpPr>
          <p:cNvPr id="5" name="Text Placeholder 4">
            <a:extLst>
              <a:ext uri="{FF2B5EF4-FFF2-40B4-BE49-F238E27FC236}">
                <a16:creationId xmlns:a16="http://schemas.microsoft.com/office/drawing/2014/main" id="{920C4C11-EF2B-4B40-9242-76D73E393C3F}"/>
              </a:ext>
            </a:extLst>
          </p:cNvPr>
          <p:cNvSpPr>
            <a:spLocks noGrp="1"/>
          </p:cNvSpPr>
          <p:nvPr>
            <p:ph type="body" idx="1"/>
          </p:nvPr>
        </p:nvSpPr>
        <p:spPr/>
        <p:txBody>
          <a:bodyPr/>
          <a:lstStyle/>
          <a:p>
            <a:endParaRPr lang="en-PH" dirty="0"/>
          </a:p>
        </p:txBody>
      </p:sp>
    </p:spTree>
    <p:extLst>
      <p:ext uri="{BB962C8B-B14F-4D97-AF65-F5344CB8AC3E}">
        <p14:creationId xmlns:p14="http://schemas.microsoft.com/office/powerpoint/2010/main" val="1351928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45585D-A372-4D4D-AA11-69C766CD487A}"/>
              </a:ext>
            </a:extLst>
          </p:cNvPr>
          <p:cNvSpPr>
            <a:spLocks noGrp="1"/>
          </p:cNvSpPr>
          <p:nvPr>
            <p:ph type="title"/>
          </p:nvPr>
        </p:nvSpPr>
        <p:spPr/>
        <p:txBody>
          <a:bodyPr>
            <a:normAutofit/>
          </a:bodyPr>
          <a:lstStyle/>
          <a:p>
            <a:r>
              <a:rPr lang="en-PH" sz="6000" b="1" dirty="0"/>
              <a:t>FOSSILS</a:t>
            </a:r>
          </a:p>
        </p:txBody>
      </p:sp>
      <p:sp>
        <p:nvSpPr>
          <p:cNvPr id="5" name="Content Placeholder 4">
            <a:extLst>
              <a:ext uri="{FF2B5EF4-FFF2-40B4-BE49-F238E27FC236}">
                <a16:creationId xmlns:a16="http://schemas.microsoft.com/office/drawing/2014/main" id="{920CDBF6-9477-4419-AB91-EDC461F625CE}"/>
              </a:ext>
            </a:extLst>
          </p:cNvPr>
          <p:cNvSpPr>
            <a:spLocks noGrp="1"/>
          </p:cNvSpPr>
          <p:nvPr>
            <p:ph idx="1"/>
          </p:nvPr>
        </p:nvSpPr>
        <p:spPr>
          <a:xfrm>
            <a:off x="972532" y="2621594"/>
            <a:ext cx="10565876" cy="3931920"/>
          </a:xfrm>
        </p:spPr>
        <p:txBody>
          <a:bodyPr>
            <a:normAutofit/>
          </a:bodyPr>
          <a:lstStyle/>
          <a:p>
            <a:r>
              <a:rPr lang="en-PH" sz="4000" dirty="0"/>
              <a:t>It refer to the human, plant, and animal remains that have been preserved through time like human or animal teeth, skull and bone fragments.</a:t>
            </a:r>
          </a:p>
        </p:txBody>
      </p:sp>
    </p:spTree>
    <p:extLst>
      <p:ext uri="{BB962C8B-B14F-4D97-AF65-F5344CB8AC3E}">
        <p14:creationId xmlns:p14="http://schemas.microsoft.com/office/powerpoint/2010/main" val="811153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2D8EC-E2EE-4970-8343-3DB8DC590E32}"/>
              </a:ext>
            </a:extLst>
          </p:cNvPr>
          <p:cNvSpPr>
            <a:spLocks noGrp="1"/>
          </p:cNvSpPr>
          <p:nvPr>
            <p:ph type="title"/>
          </p:nvPr>
        </p:nvSpPr>
        <p:spPr/>
        <p:txBody>
          <a:bodyPr>
            <a:normAutofit/>
          </a:bodyPr>
          <a:lstStyle/>
          <a:p>
            <a:r>
              <a:rPr lang="en-PH" sz="4800" dirty="0"/>
              <a:t>ARTIFACTS</a:t>
            </a:r>
          </a:p>
        </p:txBody>
      </p:sp>
      <p:sp>
        <p:nvSpPr>
          <p:cNvPr id="3" name="Content Placeholder 2">
            <a:extLst>
              <a:ext uri="{FF2B5EF4-FFF2-40B4-BE49-F238E27FC236}">
                <a16:creationId xmlns:a16="http://schemas.microsoft.com/office/drawing/2014/main" id="{7DF42F00-8C87-4292-B973-2634A21C0506}"/>
              </a:ext>
            </a:extLst>
          </p:cNvPr>
          <p:cNvSpPr>
            <a:spLocks noGrp="1"/>
          </p:cNvSpPr>
          <p:nvPr>
            <p:ph idx="1"/>
          </p:nvPr>
        </p:nvSpPr>
        <p:spPr>
          <a:xfrm>
            <a:off x="838987" y="2216242"/>
            <a:ext cx="10708848" cy="3931920"/>
          </a:xfrm>
        </p:spPr>
        <p:txBody>
          <a:bodyPr>
            <a:normAutofit/>
          </a:bodyPr>
          <a:lstStyle/>
          <a:p>
            <a:r>
              <a:rPr lang="en-PH" sz="4000" dirty="0"/>
              <a:t>It refer to the objects that were made and used by humans.</a:t>
            </a:r>
          </a:p>
          <a:p>
            <a:r>
              <a:rPr lang="en-PH" sz="4000" dirty="0"/>
              <a:t>Examples of artifacts include </a:t>
            </a:r>
            <a:r>
              <a:rPr lang="en-PH" sz="4000" u="sng" dirty="0"/>
              <a:t>stone tools</a:t>
            </a:r>
            <a:r>
              <a:rPr lang="en-PH" sz="4000" dirty="0"/>
              <a:t>, </a:t>
            </a:r>
            <a:r>
              <a:rPr lang="en-PH" sz="4000" u="sng" dirty="0"/>
              <a:t>metal tools</a:t>
            </a:r>
            <a:r>
              <a:rPr lang="en-PH" sz="4000" dirty="0"/>
              <a:t>, </a:t>
            </a:r>
            <a:r>
              <a:rPr lang="en-PH" sz="4000" u="sng" dirty="0"/>
              <a:t>ceramics</a:t>
            </a:r>
            <a:r>
              <a:rPr lang="en-PH" sz="4000" dirty="0"/>
              <a:t>, </a:t>
            </a:r>
            <a:r>
              <a:rPr lang="en-PH" sz="4000" u="sng" dirty="0"/>
              <a:t>earthenware</a:t>
            </a:r>
            <a:r>
              <a:rPr lang="en-PH" sz="4000" dirty="0"/>
              <a:t>, </a:t>
            </a:r>
            <a:r>
              <a:rPr lang="en-PH" sz="4000" u="sng" dirty="0"/>
              <a:t>burial jars </a:t>
            </a:r>
            <a:r>
              <a:rPr lang="en-PH" sz="4000" dirty="0"/>
              <a:t>and </a:t>
            </a:r>
            <a:r>
              <a:rPr lang="en-PH" sz="4000" u="sng" dirty="0"/>
              <a:t>ornaments</a:t>
            </a:r>
            <a:r>
              <a:rPr lang="en-PH" sz="4000" dirty="0"/>
              <a:t>.</a:t>
            </a:r>
          </a:p>
        </p:txBody>
      </p:sp>
    </p:spTree>
    <p:extLst>
      <p:ext uri="{BB962C8B-B14F-4D97-AF65-F5344CB8AC3E}">
        <p14:creationId xmlns:p14="http://schemas.microsoft.com/office/powerpoint/2010/main" val="2715613827"/>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858</TotalTime>
  <Words>1072</Words>
  <Application>Microsoft Office PowerPoint</Application>
  <PresentationFormat>Widescreen</PresentationFormat>
  <Paragraphs>121</Paragraphs>
  <Slides>32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Century Gothic</vt:lpstr>
      <vt:lpstr>Wingdings</vt:lpstr>
      <vt:lpstr>Gallery</vt:lpstr>
      <vt:lpstr>BIOLOGICAL AND CULTURAL EVOLUTION</vt:lpstr>
      <vt:lpstr>BIOLOGICAL EVOLUTION</vt:lpstr>
      <vt:lpstr>CULTURAL /SOCIOCULTURAL EVOLUTION</vt:lpstr>
      <vt:lpstr>CHARLES DARWIN (1809-1882)</vt:lpstr>
      <vt:lpstr>NATURAL SELECTION</vt:lpstr>
      <vt:lpstr>PowerPoint Presentation</vt:lpstr>
      <vt:lpstr>FROM HOMINIDS TO HOMO SAPIENS SAPIENS</vt:lpstr>
      <vt:lpstr>FOSSILS</vt:lpstr>
      <vt:lpstr>ARTIFACTS</vt:lpstr>
      <vt:lpstr>HOMINID</vt:lpstr>
      <vt:lpstr>Four categories of hominids</vt:lpstr>
      <vt:lpstr>Sahelanthropus tchadensis</vt:lpstr>
      <vt:lpstr>PowerPoint Presentation</vt:lpstr>
      <vt:lpstr>Orrorin tugenensis</vt:lpstr>
      <vt:lpstr>PowerPoint Presentation</vt:lpstr>
      <vt:lpstr>Ardipithecus</vt:lpstr>
      <vt:lpstr>Characteristics </vt:lpstr>
      <vt:lpstr>PowerPoint Presentation</vt:lpstr>
      <vt:lpstr>Australopithecus or “southern ape”</vt:lpstr>
      <vt:lpstr>PowerPoint Presentation</vt:lpstr>
      <vt:lpstr>PowerPoint Presentation</vt:lpstr>
      <vt:lpstr>Australopithecus afarensis</vt:lpstr>
      <vt:lpstr>PowerPoint Presentation</vt:lpstr>
      <vt:lpstr>Homo habilis</vt:lpstr>
      <vt:lpstr>PowerPoint Presentation</vt:lpstr>
      <vt:lpstr>PowerPoint Presentation</vt:lpstr>
      <vt:lpstr>PowerPoint Presentation</vt:lpstr>
      <vt:lpstr>Homo ergaster/Homo erectus</vt:lpstr>
      <vt:lpstr>Cultural development</vt:lpstr>
      <vt:lpstr>PowerPoint Presentation</vt:lpstr>
      <vt:lpstr>PowerPoint Presentation</vt:lpstr>
      <vt:lpstr>Homo sapiens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BIOLOGICAL AND CULTURAL EVOLUTION</dc:title>
  <dc:creator>gerrylyn balanag</dc:creator>
  <cp:lastModifiedBy>gerrylyn balanag</cp:lastModifiedBy>
  <cp:revision>36</cp:revision>
  <dcterms:created xsi:type="dcterms:W3CDTF">2018-09-09T16:08:45Z</dcterms:created>
  <dcterms:modified xsi:type="dcterms:W3CDTF">2018-09-19T01:24:40Z</dcterms:modified>
</cp:coreProperties>
</file>