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7AFFB9B-9FB8-469E-96F9-4D32314110B6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97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9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067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811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47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11894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4165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753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80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4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07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84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75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24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1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66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3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5BB1C6-BF8F-4481-8AB2-603A1C8A906A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5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 smtClean="0"/>
              <a:t>Deferred annuity</a:t>
            </a:r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1271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dirty="0" smtClean="0"/>
              <a:t>What is deferred annuity?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PH" sz="2800" dirty="0" smtClean="0"/>
              <a:t>From the root word </a:t>
            </a:r>
            <a:r>
              <a:rPr lang="en-PH" sz="2800" dirty="0" smtClean="0">
                <a:solidFill>
                  <a:srgbClr val="FF0000"/>
                </a:solidFill>
              </a:rPr>
              <a:t>defer</a:t>
            </a:r>
            <a:r>
              <a:rPr lang="en-PH" sz="2800" dirty="0" smtClean="0"/>
              <a:t> which means </a:t>
            </a:r>
            <a:r>
              <a:rPr lang="en-PH" sz="2800" dirty="0" smtClean="0">
                <a:solidFill>
                  <a:srgbClr val="FF0000"/>
                </a:solidFill>
              </a:rPr>
              <a:t>to put off </a:t>
            </a:r>
            <a:r>
              <a:rPr lang="en-PH" sz="2800" dirty="0" smtClean="0"/>
              <a:t>or </a:t>
            </a:r>
            <a:r>
              <a:rPr lang="en-PH" sz="2800" dirty="0" smtClean="0">
                <a:solidFill>
                  <a:srgbClr val="FF0000"/>
                </a:solidFill>
              </a:rPr>
              <a:t>to delay </a:t>
            </a:r>
            <a:r>
              <a:rPr lang="en-PH" sz="2800" dirty="0" smtClean="0"/>
              <a:t>or </a:t>
            </a:r>
            <a:r>
              <a:rPr lang="en-PH" sz="2800" dirty="0" smtClean="0">
                <a:solidFill>
                  <a:srgbClr val="FF0000"/>
                </a:solidFill>
              </a:rPr>
              <a:t>to postpone</a:t>
            </a:r>
          </a:p>
          <a:p>
            <a:pPr marL="0" indent="0">
              <a:buNone/>
            </a:pPr>
            <a:r>
              <a:rPr lang="en-PH" sz="2800" dirty="0" smtClean="0">
                <a:solidFill>
                  <a:srgbClr val="FF0000"/>
                </a:solidFill>
              </a:rPr>
              <a:t>Deferred annuity </a:t>
            </a:r>
            <a:r>
              <a:rPr lang="en-PH" sz="2800" dirty="0" smtClean="0"/>
              <a:t>is an annuity that does not begin until a given time interval has passed.</a:t>
            </a:r>
          </a:p>
          <a:p>
            <a:pPr marL="0" indent="0">
              <a:buNone/>
            </a:pPr>
            <a:r>
              <a:rPr lang="en-PH" sz="2800" dirty="0" smtClean="0">
                <a:solidFill>
                  <a:srgbClr val="FF0000"/>
                </a:solidFill>
              </a:rPr>
              <a:t>Period of deferral</a:t>
            </a:r>
            <a:r>
              <a:rPr lang="en-PH" sz="2800" dirty="0" smtClean="0"/>
              <a:t> is the time between the purchase of an annuity and the start of the payments for the deferred annuity</a:t>
            </a:r>
          </a:p>
          <a:p>
            <a:pPr marL="0" indent="0">
              <a:buNone/>
            </a:pP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60593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907" y="808893"/>
            <a:ext cx="10156559" cy="1277816"/>
          </a:xfrm>
        </p:spPr>
        <p:txBody>
          <a:bodyPr>
            <a:normAutofit/>
          </a:bodyPr>
          <a:lstStyle/>
          <a:p>
            <a:r>
              <a:rPr lang="en-PH" dirty="0" smtClean="0"/>
              <a:t>Take a look at this!!!</a:t>
            </a:r>
            <a:endParaRPr lang="en-PH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686884"/>
              </p:ext>
            </p:extLst>
          </p:nvPr>
        </p:nvGraphicFramePr>
        <p:xfrm>
          <a:off x="1295400" y="2557463"/>
          <a:ext cx="960120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  <a:gridCol w="3200400"/>
              </a:tblGrid>
              <a:tr h="876720">
                <a:tc>
                  <a:txBody>
                    <a:bodyPr/>
                    <a:lstStyle/>
                    <a:p>
                      <a:endParaRPr lang="en-P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/>
                        <a:t>No. of frequency</a:t>
                      </a:r>
                      <a:endParaRPr lang="en-P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/>
                        <a:t>One conversion </a:t>
                      </a:r>
                      <a:r>
                        <a:rPr lang="en-PH" sz="2800" dirty="0" smtClean="0"/>
                        <a:t>period </a:t>
                      </a:r>
                      <a:endParaRPr lang="en-PH" sz="2800" dirty="0"/>
                    </a:p>
                  </a:txBody>
                  <a:tcPr/>
                </a:tc>
              </a:tr>
              <a:tr h="480782"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/>
                        <a:t>Annually </a:t>
                      </a:r>
                      <a:endParaRPr lang="en-P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/>
                        <a:t>1</a:t>
                      </a:r>
                      <a:endParaRPr lang="en-P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/>
                        <a:t>1 year </a:t>
                      </a:r>
                      <a:endParaRPr lang="en-PH" sz="2800" dirty="0"/>
                    </a:p>
                  </a:txBody>
                  <a:tcPr/>
                </a:tc>
              </a:tr>
              <a:tr h="480782"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/>
                        <a:t>Semi-annually</a:t>
                      </a:r>
                      <a:endParaRPr lang="en-P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/>
                        <a:t>2</a:t>
                      </a:r>
                      <a:endParaRPr lang="en-P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/>
                        <a:t>6 months</a:t>
                      </a:r>
                      <a:endParaRPr lang="en-PH" sz="2800" dirty="0"/>
                    </a:p>
                  </a:txBody>
                  <a:tcPr/>
                </a:tc>
              </a:tr>
              <a:tr h="480782"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/>
                        <a:t>Quarterly</a:t>
                      </a:r>
                      <a:r>
                        <a:rPr lang="en-PH" sz="2800" baseline="0" dirty="0" smtClean="0"/>
                        <a:t> </a:t>
                      </a:r>
                      <a:endParaRPr lang="en-P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/>
                        <a:t>4</a:t>
                      </a:r>
                      <a:endParaRPr lang="en-P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/>
                        <a:t>3 months</a:t>
                      </a:r>
                      <a:endParaRPr lang="en-PH" sz="2800" dirty="0"/>
                    </a:p>
                  </a:txBody>
                  <a:tcPr/>
                </a:tc>
              </a:tr>
              <a:tr h="480782"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/>
                        <a:t>Monthly </a:t>
                      </a:r>
                      <a:endParaRPr lang="en-P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/>
                        <a:t>12</a:t>
                      </a:r>
                      <a:endParaRPr lang="en-P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baseline="0" dirty="0" smtClean="0"/>
                        <a:t>1 month</a:t>
                      </a:r>
                      <a:endParaRPr lang="en-PH" sz="2800" dirty="0"/>
                    </a:p>
                  </a:txBody>
                  <a:tcPr/>
                </a:tc>
              </a:tr>
              <a:tr h="480782"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/>
                        <a:t>Daily </a:t>
                      </a:r>
                      <a:endParaRPr lang="en-P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/>
                        <a:t>365</a:t>
                      </a:r>
                      <a:endParaRPr lang="en-P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smtClean="0"/>
                        <a:t>1</a:t>
                      </a:r>
                      <a:r>
                        <a:rPr lang="en-PH" sz="2800" baseline="0" dirty="0" smtClean="0"/>
                        <a:t> day</a:t>
                      </a:r>
                      <a:endParaRPr lang="en-PH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0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/>
              <a:t>How to find the period of deferral in the deferred annuity?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PH" sz="4800" dirty="0" smtClean="0">
                <a:solidFill>
                  <a:srgbClr val="FF0000"/>
                </a:solidFill>
              </a:rPr>
              <a:t>Period of deferral </a:t>
            </a:r>
            <a:r>
              <a:rPr lang="en-PH" sz="4800" dirty="0" smtClean="0"/>
              <a:t>= first payment – one conversion period of your payment</a:t>
            </a:r>
            <a:endParaRPr lang="en-PH" sz="4800" dirty="0"/>
          </a:p>
        </p:txBody>
      </p:sp>
    </p:spTree>
    <p:extLst>
      <p:ext uri="{BB962C8B-B14F-4D97-AF65-F5344CB8AC3E}">
        <p14:creationId xmlns:p14="http://schemas.microsoft.com/office/powerpoint/2010/main" val="207788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For example!!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PH" dirty="0" smtClean="0"/>
              <a:t>Monthly payments of P50,000 for 3 years that will start 8 months from now. </a:t>
            </a:r>
          </a:p>
          <a:p>
            <a:pPr marL="457200" indent="-457200">
              <a:buAutoNum type="arabicPeriod"/>
            </a:pPr>
            <a:r>
              <a:rPr lang="en-PH" dirty="0" smtClean="0"/>
              <a:t>Annual payments of P2,500 for 24 years that will start 12 years from now.</a:t>
            </a:r>
          </a:p>
          <a:p>
            <a:pPr marL="457200" indent="-457200">
              <a:buAutoNum type="arabicPeriod"/>
            </a:pPr>
            <a:r>
              <a:rPr lang="en-PH" dirty="0" smtClean="0"/>
              <a:t>Quarterly payments of P300 that will start 1 year from now.</a:t>
            </a:r>
          </a:p>
          <a:p>
            <a:pPr marL="457200" indent="-457200">
              <a:buAutoNum type="arabicPeriod"/>
            </a:pPr>
            <a:r>
              <a:rPr lang="en-PH" dirty="0" smtClean="0"/>
              <a:t>Semi-annual payments of P6,000 for 13 years that will start 4 years from now</a:t>
            </a:r>
          </a:p>
          <a:p>
            <a:pPr marL="457200" indent="-457200">
              <a:buAutoNum type="arabicPeriod"/>
            </a:pPr>
            <a:r>
              <a:rPr lang="en-PH" dirty="0" smtClean="0"/>
              <a:t>Payments of P10,000 every 2 years for 30 years starting 16 years from now.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21948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 smtClean="0"/>
              <a:t>How to calculate the present value of deferred annuity?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PH" dirty="0" smtClean="0"/>
              <a:t>Where:</a:t>
            </a:r>
          </a:p>
          <a:p>
            <a:pPr marL="0" indent="0">
              <a:buNone/>
            </a:pPr>
            <a:r>
              <a:rPr lang="en-PH" dirty="0" smtClean="0"/>
              <a:t>P = present value</a:t>
            </a:r>
          </a:p>
          <a:p>
            <a:pPr marL="0" indent="0">
              <a:buNone/>
            </a:pPr>
            <a:r>
              <a:rPr lang="en-PH" dirty="0" smtClean="0"/>
              <a:t>R = regular payment</a:t>
            </a:r>
          </a:p>
          <a:p>
            <a:pPr marL="0" indent="0">
              <a:buNone/>
            </a:pPr>
            <a:r>
              <a:rPr lang="en-PH" dirty="0" smtClean="0"/>
              <a:t>j = interest rate per period</a:t>
            </a:r>
          </a:p>
          <a:p>
            <a:pPr marL="0" indent="0">
              <a:buNone/>
            </a:pPr>
            <a:r>
              <a:rPr lang="en-PH" dirty="0" smtClean="0"/>
              <a:t>n = total number of frequency</a:t>
            </a:r>
          </a:p>
          <a:p>
            <a:pPr marL="0" indent="0">
              <a:buNone/>
            </a:pPr>
            <a:r>
              <a:rPr lang="en-PH" dirty="0" smtClean="0"/>
              <a:t>t = time in year</a:t>
            </a:r>
          </a:p>
          <a:p>
            <a:pPr marL="0" indent="0">
              <a:buNone/>
            </a:pPr>
            <a:r>
              <a:rPr lang="en-PH" dirty="0" err="1" smtClean="0"/>
              <a:t>i</a:t>
            </a:r>
            <a:r>
              <a:rPr lang="en-PH" dirty="0" smtClean="0"/>
              <a:t> = nominal rate or interest rate</a:t>
            </a:r>
          </a:p>
          <a:p>
            <a:pPr marL="0" indent="0">
              <a:buNone/>
            </a:pPr>
            <a:r>
              <a:rPr lang="en-PH" dirty="0" smtClean="0"/>
              <a:t>m = no. of compounding interest or number of frequency</a:t>
            </a:r>
          </a:p>
          <a:p>
            <a:pPr marL="0" indent="0">
              <a:buNone/>
            </a:pPr>
            <a:r>
              <a:rPr lang="en-PH" dirty="0" smtClean="0"/>
              <a:t>k = no. of conversion period in the deferral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06630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dirty="0" smtClean="0"/>
              <a:t>For example!!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PH" sz="3200" dirty="0" smtClean="0"/>
              <a:t>A credit card company offers a deferred payment option for the purchase of any appliance. Rose plans to buy a smart television with monthly payment od P4,000 for 2 years. The payment will start at the end of 3 months. How much is the present value of the TV set if the interest rate is 10% compounded monthly?</a:t>
            </a:r>
            <a:endParaRPr lang="en-PH" sz="3200" dirty="0"/>
          </a:p>
        </p:txBody>
      </p:sp>
    </p:spTree>
    <p:extLst>
      <p:ext uri="{BB962C8B-B14F-4D97-AF65-F5344CB8AC3E}">
        <p14:creationId xmlns:p14="http://schemas.microsoft.com/office/powerpoint/2010/main" val="2196111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dirty="0" smtClean="0"/>
              <a:t>Another example!!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PH" sz="3600" dirty="0" smtClean="0"/>
              <a:t>Melvin availed of a loan from a bank that gave him an option to pay P20,000 monthly for 2 years. The first payment is due after 4 months. How much is the present value of the loan if the interest rate is converted monthly?</a:t>
            </a:r>
            <a:endParaRPr lang="en-PH" sz="3600" dirty="0"/>
          </a:p>
        </p:txBody>
      </p:sp>
    </p:spTree>
    <p:extLst>
      <p:ext uri="{BB962C8B-B14F-4D97-AF65-F5344CB8AC3E}">
        <p14:creationId xmlns:p14="http://schemas.microsoft.com/office/powerpoint/2010/main" val="2306113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Answer these!!!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dirty="0" smtClean="0"/>
              <a:t>A man agrees to pay 15 yearly installment of P20,000, first being paid after 3 years. How much money he can be borrow today if the interest rate is 10% </a:t>
            </a:r>
            <a:r>
              <a:rPr lang="en-PH" smtClean="0"/>
              <a:t>per annum?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850711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414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Deferred annuity</vt:lpstr>
      <vt:lpstr>What is deferred annuity?</vt:lpstr>
      <vt:lpstr>Take a look at this!!!</vt:lpstr>
      <vt:lpstr>How to find the period of deferral in the deferred annuity?</vt:lpstr>
      <vt:lpstr>For example!!</vt:lpstr>
      <vt:lpstr>How to calculate the present value of deferred annuity?</vt:lpstr>
      <vt:lpstr>For example!!</vt:lpstr>
      <vt:lpstr>Another example!!</vt:lpstr>
      <vt:lpstr>Answer these!!!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Deferred annuity</dc:title>
  <dc:creator>Ajeck</dc:creator>
  <cp:lastModifiedBy>Ajeck</cp:lastModifiedBy>
  <cp:revision>9</cp:revision>
  <dcterms:created xsi:type="dcterms:W3CDTF">2018-09-30T08:00:16Z</dcterms:created>
  <dcterms:modified xsi:type="dcterms:W3CDTF">2018-09-30T09:23:49Z</dcterms:modified>
</cp:coreProperties>
</file>