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655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2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66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0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08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5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247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2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7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644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7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1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656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6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6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4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dirty="0" smtClean="0"/>
              <a:t>Fair market value</a:t>
            </a:r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404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>
                <a:solidFill>
                  <a:srgbClr val="C00000"/>
                </a:solidFill>
              </a:rPr>
              <a:t>What is fair market value?</a:t>
            </a:r>
            <a:endParaRPr lang="en-PH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PH" sz="3600" dirty="0" smtClean="0"/>
              <a:t>IS AN ESTIMATE OF THE MARKET VALUE OF A PROPERTY BASED ON WHAT A KNOWLEDGEABLE, WILLING AND UNPRESSURED BUYER WOULD PROBABLY PAY TO KNOWLEDGEABLE, WILLING AND UNPRESSURED SELLER.</a:t>
            </a:r>
            <a:endParaRPr lang="en-PH" sz="3600" dirty="0"/>
          </a:p>
        </p:txBody>
      </p:sp>
    </p:spTree>
    <p:extLst>
      <p:ext uri="{BB962C8B-B14F-4D97-AF65-F5344CB8AC3E}">
        <p14:creationId xmlns:p14="http://schemas.microsoft.com/office/powerpoint/2010/main" val="380896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IN SHORT!!!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4800" dirty="0" smtClean="0"/>
              <a:t>FAIR MARKET VALUE IS A SELLING PRICE FOR AN ITEM TO WHICH A BUYER AND A SELLER CAN AGREE.</a:t>
            </a:r>
            <a:endParaRPr lang="en-PH" sz="4800" dirty="0"/>
          </a:p>
        </p:txBody>
      </p:sp>
    </p:spTree>
    <p:extLst>
      <p:ext uri="{BB962C8B-B14F-4D97-AF65-F5344CB8AC3E}">
        <p14:creationId xmlns:p14="http://schemas.microsoft.com/office/powerpoint/2010/main" val="402613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HOW TO CALCULATE THE FAIR MARKET VALUE?</a:t>
            </a:r>
            <a:br>
              <a:rPr lang="en-PH" dirty="0" smtClean="0"/>
            </a:b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PH" sz="6600" dirty="0" smtClean="0">
                <a:solidFill>
                  <a:srgbClr val="C00000"/>
                </a:solidFill>
              </a:rPr>
              <a:t>FAIR MARKET VALUE </a:t>
            </a:r>
            <a:r>
              <a:rPr lang="en-PH" sz="6600" dirty="0" smtClean="0"/>
              <a:t>= DOWN PAYMENT + PRESENT VALUE</a:t>
            </a:r>
            <a:endParaRPr lang="en-PH" sz="6600" dirty="0"/>
          </a:p>
        </p:txBody>
      </p:sp>
    </p:spTree>
    <p:extLst>
      <p:ext uri="{BB962C8B-B14F-4D97-AF65-F5344CB8AC3E}">
        <p14:creationId xmlns:p14="http://schemas.microsoft.com/office/powerpoint/2010/main" val="278888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Formula on how to </a:t>
            </a:r>
            <a:r>
              <a:rPr lang="en-PH" dirty="0"/>
              <a:t>c</a:t>
            </a:r>
            <a:r>
              <a:rPr lang="en-PH" dirty="0" smtClean="0"/>
              <a:t>alculate the present value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sz="3200" dirty="0">
                <a:solidFill>
                  <a:srgbClr val="C00000"/>
                </a:solidFill>
              </a:rPr>
              <a:t>P = F(1+j</a:t>
            </a:r>
            <a:r>
              <a:rPr lang="en-PH" sz="3200" dirty="0" smtClean="0">
                <a:solidFill>
                  <a:srgbClr val="C00000"/>
                </a:solidFill>
              </a:rPr>
              <a:t>)</a:t>
            </a:r>
            <a:r>
              <a:rPr lang="en-PH" sz="3200" baseline="30000" dirty="0" smtClean="0">
                <a:solidFill>
                  <a:srgbClr val="C00000"/>
                </a:solidFill>
              </a:rPr>
              <a:t>-n </a:t>
            </a:r>
            <a:r>
              <a:rPr lang="en-PH" sz="3200" dirty="0" smtClean="0">
                <a:solidFill>
                  <a:srgbClr val="C00000"/>
                </a:solidFill>
              </a:rPr>
              <a:t> </a:t>
            </a:r>
            <a:r>
              <a:rPr lang="en-PH" sz="3200" dirty="0" smtClean="0"/>
              <a:t>if the future value is given</a:t>
            </a:r>
            <a:endParaRPr lang="en-PH" sz="3200" baseline="30000" dirty="0" smtClean="0"/>
          </a:p>
          <a:p>
            <a:pPr marL="0" indent="0">
              <a:buNone/>
            </a:pPr>
            <a:r>
              <a:rPr lang="en-PH" sz="3200" dirty="0" smtClean="0">
                <a:solidFill>
                  <a:srgbClr val="C00000"/>
                </a:solidFill>
              </a:rPr>
              <a:t>P </a:t>
            </a:r>
            <a:r>
              <a:rPr lang="en-PH" sz="3200" dirty="0">
                <a:solidFill>
                  <a:srgbClr val="C00000"/>
                </a:solidFill>
              </a:rPr>
              <a:t>= R (1- (1+j)</a:t>
            </a:r>
            <a:r>
              <a:rPr lang="en-PH" sz="3200" baseline="30000" dirty="0">
                <a:solidFill>
                  <a:srgbClr val="C00000"/>
                </a:solidFill>
              </a:rPr>
              <a:t>-n</a:t>
            </a:r>
            <a:r>
              <a:rPr lang="en-PH" sz="3200" dirty="0">
                <a:solidFill>
                  <a:srgbClr val="C00000"/>
                </a:solidFill>
              </a:rPr>
              <a:t> / j</a:t>
            </a:r>
            <a:r>
              <a:rPr lang="en-PH" sz="3200" dirty="0" smtClean="0">
                <a:solidFill>
                  <a:srgbClr val="C00000"/>
                </a:solidFill>
              </a:rPr>
              <a:t>) </a:t>
            </a:r>
            <a:r>
              <a:rPr lang="en-PH" sz="3200" dirty="0" smtClean="0"/>
              <a:t>in simple ordinary annuity </a:t>
            </a:r>
          </a:p>
          <a:p>
            <a:pPr marL="0" indent="0">
              <a:buNone/>
            </a:pPr>
            <a:r>
              <a:rPr lang="en-PH" sz="3200" dirty="0">
                <a:solidFill>
                  <a:srgbClr val="C00000"/>
                </a:solidFill>
              </a:rPr>
              <a:t>P = R (1- (1+j)</a:t>
            </a:r>
            <a:r>
              <a:rPr lang="en-PH" sz="3200" baseline="30000" dirty="0">
                <a:solidFill>
                  <a:srgbClr val="C00000"/>
                </a:solidFill>
              </a:rPr>
              <a:t>-n</a:t>
            </a:r>
            <a:r>
              <a:rPr lang="en-PH" sz="3200" dirty="0">
                <a:solidFill>
                  <a:srgbClr val="C00000"/>
                </a:solidFill>
              </a:rPr>
              <a:t> / j</a:t>
            </a:r>
            <a:r>
              <a:rPr lang="en-PH" sz="3200" dirty="0" smtClean="0">
                <a:solidFill>
                  <a:srgbClr val="C00000"/>
                </a:solidFill>
              </a:rPr>
              <a:t>) </a:t>
            </a:r>
            <a:r>
              <a:rPr lang="en-PH" sz="3200" dirty="0" smtClean="0"/>
              <a:t>in general ordinary annuity, but you have to take extra step on how to find the “j” or the equivalent interest rate.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419735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 smtClean="0"/>
              <a:t>FOR EXAMPLE!!!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215" y="2579077"/>
            <a:ext cx="9466384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PH" sz="3200" dirty="0" smtClean="0"/>
              <a:t>Mr. Lopez received two offers on a lot that he wants to sell. Mr. </a:t>
            </a:r>
            <a:r>
              <a:rPr lang="en-PH" sz="3200" dirty="0" err="1"/>
              <a:t>O</a:t>
            </a:r>
            <a:r>
              <a:rPr lang="en-PH" sz="3200" dirty="0" err="1" smtClean="0"/>
              <a:t>campo</a:t>
            </a:r>
            <a:r>
              <a:rPr lang="en-PH" sz="3200" dirty="0" smtClean="0"/>
              <a:t> has offered P50,000 and a P1,000,000 limp sum payment for 5 years from now. Mr. </a:t>
            </a:r>
            <a:r>
              <a:rPr lang="en-PH" sz="3200" dirty="0" err="1" smtClean="0"/>
              <a:t>cruz</a:t>
            </a:r>
            <a:r>
              <a:rPr lang="en-PH" sz="3200" dirty="0" smtClean="0"/>
              <a:t> has offered P50,000 plus P40,000 every quarter for five years. Compare the fair market value of the two offers if money can earn 5% compounded annually. Which offer has a higher market value?</a:t>
            </a:r>
          </a:p>
        </p:txBody>
      </p:sp>
    </p:spTree>
    <p:extLst>
      <p:ext uri="{BB962C8B-B14F-4D97-AF65-F5344CB8AC3E}">
        <p14:creationId xmlns:p14="http://schemas.microsoft.com/office/powerpoint/2010/main" val="104919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PH" dirty="0" smtClean="0"/>
              <a:t>Another example!!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PH" sz="3200" dirty="0" smtClean="0"/>
              <a:t>Mrs. </a:t>
            </a:r>
            <a:r>
              <a:rPr lang="en-PH" sz="3200" dirty="0" err="1" smtClean="0"/>
              <a:t>Albao</a:t>
            </a:r>
            <a:r>
              <a:rPr lang="en-PH" sz="3200" dirty="0" smtClean="0"/>
              <a:t> wants to sell her car. Mrs. Reyes offer is P35,000 down payment plus P150,000 lump sum payment 3 years from now, while Ms. Mendoza has also offered P35,000 down payment plus P15,000 every quarter for 3 years. What is the fair market of the two offers if money can earn 3% compounded annually? Who has better offer?</a:t>
            </a:r>
            <a:endParaRPr lang="en-PH" sz="3200" dirty="0"/>
          </a:p>
        </p:txBody>
      </p:sp>
    </p:spTree>
    <p:extLst>
      <p:ext uri="{BB962C8B-B14F-4D97-AF65-F5344CB8AC3E}">
        <p14:creationId xmlns:p14="http://schemas.microsoft.com/office/powerpoint/2010/main" val="4241363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59</TotalTime>
  <Words>300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Fair market value</vt:lpstr>
      <vt:lpstr>What is fair market value?</vt:lpstr>
      <vt:lpstr>IN SHORT!!!</vt:lpstr>
      <vt:lpstr>HOW TO CALCULATE THE FAIR MARKET VALUE? </vt:lpstr>
      <vt:lpstr>Formula on how to calculate the present value</vt:lpstr>
      <vt:lpstr>FOR EXAMPLE!!!</vt:lpstr>
      <vt:lpstr>Another example!!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 market value</dc:title>
  <dc:creator>Ajeck</dc:creator>
  <cp:lastModifiedBy>Ajeck</cp:lastModifiedBy>
  <cp:revision>6</cp:revision>
  <dcterms:created xsi:type="dcterms:W3CDTF">2018-09-30T06:58:43Z</dcterms:created>
  <dcterms:modified xsi:type="dcterms:W3CDTF">2018-09-30T07:57:54Z</dcterms:modified>
</cp:coreProperties>
</file>