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300" r:id="rId2"/>
    <p:sldId id="299" r:id="rId3"/>
    <p:sldId id="284" r:id="rId4"/>
    <p:sldId id="285" r:id="rId5"/>
    <p:sldId id="286" r:id="rId6"/>
    <p:sldId id="287" r:id="rId7"/>
    <p:sldId id="288" r:id="rId8"/>
    <p:sldId id="289" r:id="rId9"/>
    <p:sldId id="290" r:id="rId10"/>
    <p:sldId id="256" r:id="rId11"/>
    <p:sldId id="257" r:id="rId12"/>
    <p:sldId id="258" r:id="rId13"/>
    <p:sldId id="259" r:id="rId14"/>
    <p:sldId id="260" r:id="rId15"/>
    <p:sldId id="261" r:id="rId16"/>
    <p:sldId id="262" r:id="rId17"/>
    <p:sldId id="263" r:id="rId18"/>
    <p:sldId id="265" r:id="rId19"/>
    <p:sldId id="298" r:id="rId20"/>
    <p:sldId id="266" r:id="rId21"/>
    <p:sldId id="267" r:id="rId22"/>
    <p:sldId id="268" r:id="rId23"/>
    <p:sldId id="269" r:id="rId24"/>
    <p:sldId id="270" r:id="rId25"/>
    <p:sldId id="297" r:id="rId26"/>
    <p:sldId id="272" r:id="rId27"/>
    <p:sldId id="273" r:id="rId28"/>
    <p:sldId id="274" r:id="rId29"/>
    <p:sldId id="271" r:id="rId30"/>
    <p:sldId id="275" r:id="rId31"/>
    <p:sldId id="276" r:id="rId32"/>
    <p:sldId id="277" r:id="rId33"/>
    <p:sldId id="278" r:id="rId34"/>
    <p:sldId id="279" r:id="rId35"/>
    <p:sldId id="283" r:id="rId36"/>
    <p:sldId id="280" r:id="rId37"/>
    <p:sldId id="281" r:id="rId38"/>
    <p:sldId id="282" r:id="rId39"/>
    <p:sldId id="291" r:id="rId40"/>
    <p:sldId id="292" r:id="rId41"/>
    <p:sldId id="294" r:id="rId42"/>
    <p:sldId id="293" r:id="rId43"/>
    <p:sldId id="295" r:id="rId44"/>
    <p:sldId id="296"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3" d="100"/>
          <a:sy n="63" d="100"/>
        </p:scale>
        <p:origin x="80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B7BBEC-DCA4-458F-B9EB-8E32D67C1A8B}" type="datetimeFigureOut">
              <a:rPr lang="en-PH" smtClean="0"/>
              <a:t>24/09/2018</a:t>
            </a:fld>
            <a:endParaRPr lang="en-P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E20E92-8707-4652-BC92-E8838CA512FA}" type="slidenum">
              <a:rPr lang="en-PH" smtClean="0"/>
              <a:t>‹#›</a:t>
            </a:fld>
            <a:endParaRPr lang="en-PH"/>
          </a:p>
        </p:txBody>
      </p:sp>
    </p:spTree>
    <p:extLst>
      <p:ext uri="{BB962C8B-B14F-4D97-AF65-F5344CB8AC3E}">
        <p14:creationId xmlns:p14="http://schemas.microsoft.com/office/powerpoint/2010/main" val="3744273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5"/>
          </p:nvPr>
        </p:nvSpPr>
        <p:spPr/>
        <p:txBody>
          <a:bodyPr/>
          <a:lstStyle/>
          <a:p>
            <a:fld id="{BFE20E92-8707-4652-BC92-E8838CA512FA}" type="slidenum">
              <a:rPr lang="en-PH" smtClean="0"/>
              <a:t>13</a:t>
            </a:fld>
            <a:endParaRPr lang="en-PH"/>
          </a:p>
        </p:txBody>
      </p:sp>
    </p:spTree>
    <p:extLst>
      <p:ext uri="{BB962C8B-B14F-4D97-AF65-F5344CB8AC3E}">
        <p14:creationId xmlns:p14="http://schemas.microsoft.com/office/powerpoint/2010/main" val="860485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a:t>In the study of consanguineal kinship, descent is an important key concept.</a:t>
            </a:r>
          </a:p>
        </p:txBody>
      </p:sp>
      <p:sp>
        <p:nvSpPr>
          <p:cNvPr id="4" name="Slide Number Placeholder 3"/>
          <p:cNvSpPr>
            <a:spLocks noGrp="1"/>
          </p:cNvSpPr>
          <p:nvPr>
            <p:ph type="sldNum" sz="quarter" idx="5"/>
          </p:nvPr>
        </p:nvSpPr>
        <p:spPr/>
        <p:txBody>
          <a:bodyPr/>
          <a:lstStyle/>
          <a:p>
            <a:fld id="{BFE20E92-8707-4652-BC92-E8838CA512FA}" type="slidenum">
              <a:rPr lang="en-PH" smtClean="0"/>
              <a:t>15</a:t>
            </a:fld>
            <a:endParaRPr lang="en-PH"/>
          </a:p>
        </p:txBody>
      </p:sp>
    </p:spTree>
    <p:extLst>
      <p:ext uri="{BB962C8B-B14F-4D97-AF65-F5344CB8AC3E}">
        <p14:creationId xmlns:p14="http://schemas.microsoft.com/office/powerpoint/2010/main" val="2000517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a:t>Kinship can be studied by analyzing the relationships that exist between persons. Anthropologists develop diagrams to clearly explain and illustrate the different consanguineal relationships.</a:t>
            </a:r>
          </a:p>
        </p:txBody>
      </p:sp>
      <p:sp>
        <p:nvSpPr>
          <p:cNvPr id="4" name="Slide Number Placeholder 3"/>
          <p:cNvSpPr>
            <a:spLocks noGrp="1"/>
          </p:cNvSpPr>
          <p:nvPr>
            <p:ph type="sldNum" sz="quarter" idx="5"/>
          </p:nvPr>
        </p:nvSpPr>
        <p:spPr/>
        <p:txBody>
          <a:bodyPr/>
          <a:lstStyle/>
          <a:p>
            <a:fld id="{BFE20E92-8707-4652-BC92-E8838CA512FA}" type="slidenum">
              <a:rPr lang="en-PH" smtClean="0"/>
              <a:t>17</a:t>
            </a:fld>
            <a:endParaRPr lang="en-PH"/>
          </a:p>
        </p:txBody>
      </p:sp>
    </p:spTree>
    <p:extLst>
      <p:ext uri="{BB962C8B-B14F-4D97-AF65-F5344CB8AC3E}">
        <p14:creationId xmlns:p14="http://schemas.microsoft.com/office/powerpoint/2010/main" val="95419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a:t>Ego refers to a person to whom kinship relationships are referred to and has no specific gender</a:t>
            </a:r>
          </a:p>
        </p:txBody>
      </p:sp>
      <p:sp>
        <p:nvSpPr>
          <p:cNvPr id="4" name="Slide Number Placeholder 3"/>
          <p:cNvSpPr>
            <a:spLocks noGrp="1"/>
          </p:cNvSpPr>
          <p:nvPr>
            <p:ph type="sldNum" sz="quarter" idx="5"/>
          </p:nvPr>
        </p:nvSpPr>
        <p:spPr/>
        <p:txBody>
          <a:bodyPr/>
          <a:lstStyle/>
          <a:p>
            <a:fld id="{BFE20E92-8707-4652-BC92-E8838CA512FA}" type="slidenum">
              <a:rPr lang="en-PH" smtClean="0"/>
              <a:t>19</a:t>
            </a:fld>
            <a:endParaRPr lang="en-PH"/>
          </a:p>
        </p:txBody>
      </p:sp>
    </p:spTree>
    <p:extLst>
      <p:ext uri="{BB962C8B-B14F-4D97-AF65-F5344CB8AC3E}">
        <p14:creationId xmlns:p14="http://schemas.microsoft.com/office/powerpoint/2010/main" val="270204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dirty="0"/>
          </a:p>
        </p:txBody>
      </p:sp>
      <p:sp>
        <p:nvSpPr>
          <p:cNvPr id="4" name="Slide Number Placeholder 3"/>
          <p:cNvSpPr>
            <a:spLocks noGrp="1"/>
          </p:cNvSpPr>
          <p:nvPr>
            <p:ph type="sldNum" sz="quarter" idx="5"/>
          </p:nvPr>
        </p:nvSpPr>
        <p:spPr/>
        <p:txBody>
          <a:bodyPr/>
          <a:lstStyle/>
          <a:p>
            <a:fld id="{BFE20E92-8707-4652-BC92-E8838CA512FA}" type="slidenum">
              <a:rPr lang="en-PH" smtClean="0"/>
              <a:t>20</a:t>
            </a:fld>
            <a:endParaRPr lang="en-PH"/>
          </a:p>
        </p:txBody>
      </p:sp>
    </p:spTree>
    <p:extLst>
      <p:ext uri="{BB962C8B-B14F-4D97-AF65-F5344CB8AC3E}">
        <p14:creationId xmlns:p14="http://schemas.microsoft.com/office/powerpoint/2010/main" val="344565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the name 'unilineal' implies, with '</a:t>
            </a:r>
            <a:r>
              <a:rPr lang="en-US" dirty="0" err="1"/>
              <a:t>uni</a:t>
            </a:r>
            <a:r>
              <a:rPr lang="en-US" dirty="0"/>
              <a:t>' meaning 'one' as in 'unicycle,' unilineal descent is a kinship, or family system, in which descent is traced through only one gender. To sort of oversimplify it, it's a family tree that is only tracked through the men or the women of the family but not both.</a:t>
            </a:r>
          </a:p>
          <a:p>
            <a:endParaRPr lang="en-PH" dirty="0"/>
          </a:p>
        </p:txBody>
      </p:sp>
      <p:sp>
        <p:nvSpPr>
          <p:cNvPr id="4" name="Slide Number Placeholder 3"/>
          <p:cNvSpPr>
            <a:spLocks noGrp="1"/>
          </p:cNvSpPr>
          <p:nvPr>
            <p:ph type="sldNum" sz="quarter" idx="5"/>
          </p:nvPr>
        </p:nvSpPr>
        <p:spPr/>
        <p:txBody>
          <a:bodyPr/>
          <a:lstStyle/>
          <a:p>
            <a:fld id="{BFE20E92-8707-4652-BC92-E8838CA512FA}" type="slidenum">
              <a:rPr lang="en-PH" smtClean="0"/>
              <a:t>21</a:t>
            </a:fld>
            <a:endParaRPr lang="en-PH"/>
          </a:p>
        </p:txBody>
      </p:sp>
    </p:spTree>
    <p:extLst>
      <p:ext uri="{BB962C8B-B14F-4D97-AF65-F5344CB8AC3E}">
        <p14:creationId xmlns:p14="http://schemas.microsoft.com/office/powerpoint/2010/main" val="1465465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societies trace their descent through the study of both parents’ ancestors. </a:t>
            </a:r>
            <a:endParaRPr lang="en-PH" dirty="0"/>
          </a:p>
        </p:txBody>
      </p:sp>
      <p:sp>
        <p:nvSpPr>
          <p:cNvPr id="4" name="Slide Number Placeholder 3"/>
          <p:cNvSpPr>
            <a:spLocks noGrp="1"/>
          </p:cNvSpPr>
          <p:nvPr>
            <p:ph type="sldNum" sz="quarter" idx="5"/>
          </p:nvPr>
        </p:nvSpPr>
        <p:spPr/>
        <p:txBody>
          <a:bodyPr/>
          <a:lstStyle/>
          <a:p>
            <a:fld id="{BFE20E92-8707-4652-BC92-E8838CA512FA}" type="slidenum">
              <a:rPr lang="en-PH" smtClean="0"/>
              <a:t>29</a:t>
            </a:fld>
            <a:endParaRPr lang="en-PH"/>
          </a:p>
        </p:txBody>
      </p:sp>
    </p:spTree>
    <p:extLst>
      <p:ext uri="{BB962C8B-B14F-4D97-AF65-F5344CB8AC3E}">
        <p14:creationId xmlns:p14="http://schemas.microsoft.com/office/powerpoint/2010/main" val="3946307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17A448-B6A0-4305-B034-E10A6AB7D560}" type="datetimeFigureOut">
              <a:rPr lang="en-PH" smtClean="0"/>
              <a:t>24/09/2018</a:t>
            </a:fld>
            <a:endParaRPr lang="en-PH"/>
          </a:p>
        </p:txBody>
      </p:sp>
      <p:sp>
        <p:nvSpPr>
          <p:cNvPr id="5" name="Footer Placeholder 4"/>
          <p:cNvSpPr>
            <a:spLocks noGrp="1"/>
          </p:cNvSpPr>
          <p:nvPr>
            <p:ph type="ftr" sz="quarter" idx="11"/>
          </p:nvPr>
        </p:nvSpPr>
        <p:spPr/>
        <p:txBody>
          <a:bodyPr/>
          <a:lstStyle/>
          <a:p>
            <a:endParaRPr lang="en-PH"/>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5EC767E-431E-4ED7-9F65-634B9036BDB3}" type="slidenum">
              <a:rPr lang="en-PH" smtClean="0"/>
              <a:t>‹#›</a:t>
            </a:fld>
            <a:endParaRPr lang="en-PH"/>
          </a:p>
        </p:txBody>
      </p:sp>
    </p:spTree>
    <p:extLst>
      <p:ext uri="{BB962C8B-B14F-4D97-AF65-F5344CB8AC3E}">
        <p14:creationId xmlns:p14="http://schemas.microsoft.com/office/powerpoint/2010/main" val="315003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17A448-B6A0-4305-B034-E10A6AB7D560}" type="datetimeFigureOut">
              <a:rPr lang="en-PH" smtClean="0"/>
              <a:t>24/09/2018</a:t>
            </a:fld>
            <a:endParaRPr lang="en-PH"/>
          </a:p>
        </p:txBody>
      </p:sp>
      <p:sp>
        <p:nvSpPr>
          <p:cNvPr id="5" name="Footer Placeholder 4"/>
          <p:cNvSpPr>
            <a:spLocks noGrp="1"/>
          </p:cNvSpPr>
          <p:nvPr>
            <p:ph type="ftr" sz="quarter" idx="11"/>
          </p:nvPr>
        </p:nvSpPr>
        <p:spPr/>
        <p:txBody>
          <a:bodyPr/>
          <a:lstStyle/>
          <a:p>
            <a:endParaRPr lang="en-P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EC767E-431E-4ED7-9F65-634B9036BDB3}" type="slidenum">
              <a:rPr lang="en-PH" smtClean="0"/>
              <a:t>‹#›</a:t>
            </a:fld>
            <a:endParaRPr lang="en-PH"/>
          </a:p>
        </p:txBody>
      </p:sp>
    </p:spTree>
    <p:extLst>
      <p:ext uri="{BB962C8B-B14F-4D97-AF65-F5344CB8AC3E}">
        <p14:creationId xmlns:p14="http://schemas.microsoft.com/office/powerpoint/2010/main" val="2229760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17A448-B6A0-4305-B034-E10A6AB7D560}" type="datetimeFigureOut">
              <a:rPr lang="en-PH" smtClean="0"/>
              <a:t>24/09/2018</a:t>
            </a:fld>
            <a:endParaRPr lang="en-PH"/>
          </a:p>
        </p:txBody>
      </p:sp>
      <p:sp>
        <p:nvSpPr>
          <p:cNvPr id="5" name="Footer Placeholder 4"/>
          <p:cNvSpPr>
            <a:spLocks noGrp="1"/>
          </p:cNvSpPr>
          <p:nvPr>
            <p:ph type="ftr" sz="quarter" idx="11"/>
          </p:nvPr>
        </p:nvSpPr>
        <p:spPr/>
        <p:txBody>
          <a:bodyPr/>
          <a:lstStyle/>
          <a:p>
            <a:endParaRPr lang="en-PH"/>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EC767E-431E-4ED7-9F65-634B9036BDB3}" type="slidenum">
              <a:rPr lang="en-PH" smtClean="0"/>
              <a:t>‹#›</a:t>
            </a:fld>
            <a:endParaRPr lang="en-PH"/>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568586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217A448-B6A0-4305-B034-E10A6AB7D560}" type="datetimeFigureOut">
              <a:rPr lang="en-PH" smtClean="0"/>
              <a:t>24/09/2018</a:t>
            </a:fld>
            <a:endParaRPr lang="en-PH"/>
          </a:p>
        </p:txBody>
      </p:sp>
      <p:sp>
        <p:nvSpPr>
          <p:cNvPr id="6" name="Footer Placeholder 5"/>
          <p:cNvSpPr>
            <a:spLocks noGrp="1"/>
          </p:cNvSpPr>
          <p:nvPr>
            <p:ph type="ftr" sz="quarter" idx="11"/>
          </p:nvPr>
        </p:nvSpPr>
        <p:spPr/>
        <p:txBody>
          <a:bodyPr/>
          <a:lstStyle/>
          <a:p>
            <a:endParaRPr lang="en-P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EC767E-431E-4ED7-9F65-634B9036BDB3}" type="slidenum">
              <a:rPr lang="en-PH" smtClean="0"/>
              <a:t>‹#›</a:t>
            </a:fld>
            <a:endParaRPr lang="en-PH"/>
          </a:p>
        </p:txBody>
      </p:sp>
    </p:spTree>
    <p:extLst>
      <p:ext uri="{BB962C8B-B14F-4D97-AF65-F5344CB8AC3E}">
        <p14:creationId xmlns:p14="http://schemas.microsoft.com/office/powerpoint/2010/main" val="3300013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217A448-B6A0-4305-B034-E10A6AB7D560}" type="datetimeFigureOut">
              <a:rPr lang="en-PH" smtClean="0"/>
              <a:t>24/09/2018</a:t>
            </a:fld>
            <a:endParaRPr lang="en-PH"/>
          </a:p>
        </p:txBody>
      </p:sp>
      <p:sp>
        <p:nvSpPr>
          <p:cNvPr id="6" name="Footer Placeholder 5"/>
          <p:cNvSpPr>
            <a:spLocks noGrp="1"/>
          </p:cNvSpPr>
          <p:nvPr>
            <p:ph type="ftr" sz="quarter" idx="11"/>
          </p:nvPr>
        </p:nvSpPr>
        <p:spPr/>
        <p:txBody>
          <a:bodyPr/>
          <a:lstStyle/>
          <a:p>
            <a:endParaRPr lang="en-PH"/>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EC767E-431E-4ED7-9F65-634B9036BDB3}" type="slidenum">
              <a:rPr lang="en-PH" smtClean="0"/>
              <a:t>‹#›</a:t>
            </a:fld>
            <a:endParaRPr lang="en-PH"/>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00059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217A448-B6A0-4305-B034-E10A6AB7D560}" type="datetimeFigureOut">
              <a:rPr lang="en-PH" smtClean="0"/>
              <a:t>24/09/2018</a:t>
            </a:fld>
            <a:endParaRPr lang="en-PH"/>
          </a:p>
        </p:txBody>
      </p:sp>
      <p:sp>
        <p:nvSpPr>
          <p:cNvPr id="6" name="Footer Placeholder 5"/>
          <p:cNvSpPr>
            <a:spLocks noGrp="1"/>
          </p:cNvSpPr>
          <p:nvPr>
            <p:ph type="ftr" sz="quarter" idx="11"/>
          </p:nvPr>
        </p:nvSpPr>
        <p:spPr/>
        <p:txBody>
          <a:bodyPr/>
          <a:lstStyle/>
          <a:p>
            <a:endParaRPr lang="en-P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EC767E-431E-4ED7-9F65-634B9036BDB3}" type="slidenum">
              <a:rPr lang="en-PH" smtClean="0"/>
              <a:t>‹#›</a:t>
            </a:fld>
            <a:endParaRPr lang="en-PH"/>
          </a:p>
        </p:txBody>
      </p:sp>
    </p:spTree>
    <p:extLst>
      <p:ext uri="{BB962C8B-B14F-4D97-AF65-F5344CB8AC3E}">
        <p14:creationId xmlns:p14="http://schemas.microsoft.com/office/powerpoint/2010/main" val="2860164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17A448-B6A0-4305-B034-E10A6AB7D560}" type="datetimeFigureOut">
              <a:rPr lang="en-PH" smtClean="0"/>
              <a:t>24/09/2018</a:t>
            </a:fld>
            <a:endParaRPr lang="en-PH"/>
          </a:p>
        </p:txBody>
      </p:sp>
      <p:sp>
        <p:nvSpPr>
          <p:cNvPr id="5" name="Footer Placeholder 4"/>
          <p:cNvSpPr>
            <a:spLocks noGrp="1"/>
          </p:cNvSpPr>
          <p:nvPr>
            <p:ph type="ftr" sz="quarter" idx="11"/>
          </p:nvPr>
        </p:nvSpPr>
        <p:spPr/>
        <p:txBody>
          <a:bodyPr/>
          <a:lstStyle/>
          <a:p>
            <a:endParaRPr lang="en-P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EC767E-431E-4ED7-9F65-634B9036BDB3}" type="slidenum">
              <a:rPr lang="en-PH" smtClean="0"/>
              <a:t>‹#›</a:t>
            </a:fld>
            <a:endParaRPr lang="en-PH"/>
          </a:p>
        </p:txBody>
      </p:sp>
    </p:spTree>
    <p:extLst>
      <p:ext uri="{BB962C8B-B14F-4D97-AF65-F5344CB8AC3E}">
        <p14:creationId xmlns:p14="http://schemas.microsoft.com/office/powerpoint/2010/main" val="40890950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17A448-B6A0-4305-B034-E10A6AB7D560}" type="datetimeFigureOut">
              <a:rPr lang="en-PH" smtClean="0"/>
              <a:t>24/09/2018</a:t>
            </a:fld>
            <a:endParaRPr lang="en-PH"/>
          </a:p>
        </p:txBody>
      </p:sp>
      <p:sp>
        <p:nvSpPr>
          <p:cNvPr id="5" name="Footer Placeholder 4"/>
          <p:cNvSpPr>
            <a:spLocks noGrp="1"/>
          </p:cNvSpPr>
          <p:nvPr>
            <p:ph type="ftr" sz="quarter" idx="11"/>
          </p:nvPr>
        </p:nvSpPr>
        <p:spPr/>
        <p:txBody>
          <a:bodyPr/>
          <a:lstStyle/>
          <a:p>
            <a:endParaRPr lang="en-P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EC767E-431E-4ED7-9F65-634B9036BDB3}" type="slidenum">
              <a:rPr lang="en-PH" smtClean="0"/>
              <a:t>‹#›</a:t>
            </a:fld>
            <a:endParaRPr lang="en-PH"/>
          </a:p>
        </p:txBody>
      </p:sp>
    </p:spTree>
    <p:extLst>
      <p:ext uri="{BB962C8B-B14F-4D97-AF65-F5344CB8AC3E}">
        <p14:creationId xmlns:p14="http://schemas.microsoft.com/office/powerpoint/2010/main" val="1625665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17A448-B6A0-4305-B034-E10A6AB7D560}" type="datetimeFigureOut">
              <a:rPr lang="en-PH" smtClean="0"/>
              <a:t>24/09/2018</a:t>
            </a:fld>
            <a:endParaRPr lang="en-PH"/>
          </a:p>
        </p:txBody>
      </p:sp>
      <p:sp>
        <p:nvSpPr>
          <p:cNvPr id="5" name="Footer Placeholder 4"/>
          <p:cNvSpPr>
            <a:spLocks noGrp="1"/>
          </p:cNvSpPr>
          <p:nvPr>
            <p:ph type="ftr" sz="quarter" idx="11"/>
          </p:nvPr>
        </p:nvSpPr>
        <p:spPr/>
        <p:txBody>
          <a:bodyPr/>
          <a:lstStyle/>
          <a:p>
            <a:endParaRPr lang="en-P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EC767E-431E-4ED7-9F65-634B9036BDB3}" type="slidenum">
              <a:rPr lang="en-PH" smtClean="0"/>
              <a:t>‹#›</a:t>
            </a:fld>
            <a:endParaRPr lang="en-PH"/>
          </a:p>
        </p:txBody>
      </p:sp>
    </p:spTree>
    <p:extLst>
      <p:ext uri="{BB962C8B-B14F-4D97-AF65-F5344CB8AC3E}">
        <p14:creationId xmlns:p14="http://schemas.microsoft.com/office/powerpoint/2010/main" val="2738424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17A448-B6A0-4305-B034-E10A6AB7D560}" type="datetimeFigureOut">
              <a:rPr lang="en-PH" smtClean="0"/>
              <a:t>24/09/2018</a:t>
            </a:fld>
            <a:endParaRPr lang="en-PH"/>
          </a:p>
        </p:txBody>
      </p:sp>
      <p:sp>
        <p:nvSpPr>
          <p:cNvPr id="5" name="Footer Placeholder 4"/>
          <p:cNvSpPr>
            <a:spLocks noGrp="1"/>
          </p:cNvSpPr>
          <p:nvPr>
            <p:ph type="ftr" sz="quarter" idx="11"/>
          </p:nvPr>
        </p:nvSpPr>
        <p:spPr/>
        <p:txBody>
          <a:bodyPr/>
          <a:lstStyle/>
          <a:p>
            <a:endParaRPr lang="en-P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EC767E-431E-4ED7-9F65-634B9036BDB3}" type="slidenum">
              <a:rPr lang="en-PH" smtClean="0"/>
              <a:t>‹#›</a:t>
            </a:fld>
            <a:endParaRPr lang="en-PH"/>
          </a:p>
        </p:txBody>
      </p:sp>
    </p:spTree>
    <p:extLst>
      <p:ext uri="{BB962C8B-B14F-4D97-AF65-F5344CB8AC3E}">
        <p14:creationId xmlns:p14="http://schemas.microsoft.com/office/powerpoint/2010/main" val="166109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17A448-B6A0-4305-B034-E10A6AB7D560}" type="datetimeFigureOut">
              <a:rPr lang="en-PH" smtClean="0"/>
              <a:t>24/09/2018</a:t>
            </a:fld>
            <a:endParaRPr lang="en-PH"/>
          </a:p>
        </p:txBody>
      </p:sp>
      <p:sp>
        <p:nvSpPr>
          <p:cNvPr id="6" name="Footer Placeholder 5"/>
          <p:cNvSpPr>
            <a:spLocks noGrp="1"/>
          </p:cNvSpPr>
          <p:nvPr>
            <p:ph type="ftr" sz="quarter" idx="11"/>
          </p:nvPr>
        </p:nvSpPr>
        <p:spPr/>
        <p:txBody>
          <a:bodyPr/>
          <a:lstStyle/>
          <a:p>
            <a:endParaRPr lang="en-PH"/>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5EC767E-431E-4ED7-9F65-634B9036BDB3}" type="slidenum">
              <a:rPr lang="en-PH" smtClean="0"/>
              <a:t>‹#›</a:t>
            </a:fld>
            <a:endParaRPr lang="en-PH"/>
          </a:p>
        </p:txBody>
      </p:sp>
    </p:spTree>
    <p:extLst>
      <p:ext uri="{BB962C8B-B14F-4D97-AF65-F5344CB8AC3E}">
        <p14:creationId xmlns:p14="http://schemas.microsoft.com/office/powerpoint/2010/main" val="2308907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17A448-B6A0-4305-B034-E10A6AB7D560}" type="datetimeFigureOut">
              <a:rPr lang="en-PH" smtClean="0"/>
              <a:t>24/09/2018</a:t>
            </a:fld>
            <a:endParaRPr lang="en-PH"/>
          </a:p>
        </p:txBody>
      </p:sp>
      <p:sp>
        <p:nvSpPr>
          <p:cNvPr id="8" name="Footer Placeholder 7"/>
          <p:cNvSpPr>
            <a:spLocks noGrp="1"/>
          </p:cNvSpPr>
          <p:nvPr>
            <p:ph type="ftr" sz="quarter" idx="11"/>
          </p:nvPr>
        </p:nvSpPr>
        <p:spPr/>
        <p:txBody>
          <a:bodyPr/>
          <a:lstStyle/>
          <a:p>
            <a:endParaRPr lang="en-PH"/>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EC767E-431E-4ED7-9F65-634B9036BDB3}" type="slidenum">
              <a:rPr lang="en-PH" smtClean="0"/>
              <a:t>‹#›</a:t>
            </a:fld>
            <a:endParaRPr lang="en-PH"/>
          </a:p>
        </p:txBody>
      </p:sp>
    </p:spTree>
    <p:extLst>
      <p:ext uri="{BB962C8B-B14F-4D97-AF65-F5344CB8AC3E}">
        <p14:creationId xmlns:p14="http://schemas.microsoft.com/office/powerpoint/2010/main" val="3659481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17A448-B6A0-4305-B034-E10A6AB7D560}" type="datetimeFigureOut">
              <a:rPr lang="en-PH" smtClean="0"/>
              <a:t>24/09/2018</a:t>
            </a:fld>
            <a:endParaRPr lang="en-PH"/>
          </a:p>
        </p:txBody>
      </p:sp>
      <p:sp>
        <p:nvSpPr>
          <p:cNvPr id="4" name="Footer Placeholder 3"/>
          <p:cNvSpPr>
            <a:spLocks noGrp="1"/>
          </p:cNvSpPr>
          <p:nvPr>
            <p:ph type="ftr" sz="quarter" idx="11"/>
          </p:nvPr>
        </p:nvSpPr>
        <p:spPr/>
        <p:txBody>
          <a:bodyPr/>
          <a:lstStyle/>
          <a:p>
            <a:endParaRPr lang="en-PH"/>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5EC767E-431E-4ED7-9F65-634B9036BDB3}" type="slidenum">
              <a:rPr lang="en-PH" smtClean="0"/>
              <a:t>‹#›</a:t>
            </a:fld>
            <a:endParaRPr lang="en-PH"/>
          </a:p>
        </p:txBody>
      </p:sp>
    </p:spTree>
    <p:extLst>
      <p:ext uri="{BB962C8B-B14F-4D97-AF65-F5344CB8AC3E}">
        <p14:creationId xmlns:p14="http://schemas.microsoft.com/office/powerpoint/2010/main" val="2857566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7A448-B6A0-4305-B034-E10A6AB7D560}" type="datetimeFigureOut">
              <a:rPr lang="en-PH" smtClean="0"/>
              <a:t>24/09/2018</a:t>
            </a:fld>
            <a:endParaRPr lang="en-PH"/>
          </a:p>
        </p:txBody>
      </p:sp>
      <p:sp>
        <p:nvSpPr>
          <p:cNvPr id="3" name="Footer Placeholder 2"/>
          <p:cNvSpPr>
            <a:spLocks noGrp="1"/>
          </p:cNvSpPr>
          <p:nvPr>
            <p:ph type="ftr" sz="quarter" idx="11"/>
          </p:nvPr>
        </p:nvSpPr>
        <p:spPr/>
        <p:txBody>
          <a:bodyPr/>
          <a:lstStyle/>
          <a:p>
            <a:endParaRPr lang="en-PH"/>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5EC767E-431E-4ED7-9F65-634B9036BDB3}" type="slidenum">
              <a:rPr lang="en-PH" smtClean="0"/>
              <a:t>‹#›</a:t>
            </a:fld>
            <a:endParaRPr lang="en-PH"/>
          </a:p>
        </p:txBody>
      </p:sp>
    </p:spTree>
    <p:extLst>
      <p:ext uri="{BB962C8B-B14F-4D97-AF65-F5344CB8AC3E}">
        <p14:creationId xmlns:p14="http://schemas.microsoft.com/office/powerpoint/2010/main" val="3427698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217A448-B6A0-4305-B034-E10A6AB7D560}" type="datetimeFigureOut">
              <a:rPr lang="en-PH" smtClean="0"/>
              <a:t>24/09/2018</a:t>
            </a:fld>
            <a:endParaRPr lang="en-PH"/>
          </a:p>
        </p:txBody>
      </p:sp>
      <p:sp>
        <p:nvSpPr>
          <p:cNvPr id="6" name="Footer Placeholder 5"/>
          <p:cNvSpPr>
            <a:spLocks noGrp="1"/>
          </p:cNvSpPr>
          <p:nvPr>
            <p:ph type="ftr" sz="quarter" idx="11"/>
          </p:nvPr>
        </p:nvSpPr>
        <p:spPr/>
        <p:txBody>
          <a:bodyPr/>
          <a:lstStyle/>
          <a:p>
            <a:endParaRPr lang="en-PH"/>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5EC767E-431E-4ED7-9F65-634B9036BDB3}" type="slidenum">
              <a:rPr lang="en-PH" smtClean="0"/>
              <a:t>‹#›</a:t>
            </a:fld>
            <a:endParaRPr lang="en-PH"/>
          </a:p>
        </p:txBody>
      </p:sp>
    </p:spTree>
    <p:extLst>
      <p:ext uri="{BB962C8B-B14F-4D97-AF65-F5344CB8AC3E}">
        <p14:creationId xmlns:p14="http://schemas.microsoft.com/office/powerpoint/2010/main" val="2794993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217A448-B6A0-4305-B034-E10A6AB7D560}" type="datetimeFigureOut">
              <a:rPr lang="en-PH" smtClean="0"/>
              <a:t>24/09/2018</a:t>
            </a:fld>
            <a:endParaRPr lang="en-PH"/>
          </a:p>
        </p:txBody>
      </p:sp>
      <p:sp>
        <p:nvSpPr>
          <p:cNvPr id="6" name="Footer Placeholder 5"/>
          <p:cNvSpPr>
            <a:spLocks noGrp="1"/>
          </p:cNvSpPr>
          <p:nvPr>
            <p:ph type="ftr" sz="quarter" idx="11"/>
          </p:nvPr>
        </p:nvSpPr>
        <p:spPr/>
        <p:txBody>
          <a:bodyPr/>
          <a:lstStyle/>
          <a:p>
            <a:endParaRPr lang="en-P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EC767E-431E-4ED7-9F65-634B9036BDB3}" type="slidenum">
              <a:rPr lang="en-PH" smtClean="0"/>
              <a:t>‹#›</a:t>
            </a:fld>
            <a:endParaRPr lang="en-PH"/>
          </a:p>
        </p:txBody>
      </p:sp>
    </p:spTree>
    <p:extLst>
      <p:ext uri="{BB962C8B-B14F-4D97-AF65-F5344CB8AC3E}">
        <p14:creationId xmlns:p14="http://schemas.microsoft.com/office/powerpoint/2010/main" val="392081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217A448-B6A0-4305-B034-E10A6AB7D560}" type="datetimeFigureOut">
              <a:rPr lang="en-PH" smtClean="0"/>
              <a:t>24/09/2018</a:t>
            </a:fld>
            <a:endParaRPr lang="en-PH"/>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PH"/>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5EC767E-431E-4ED7-9F65-634B9036BDB3}" type="slidenum">
              <a:rPr lang="en-PH" smtClean="0"/>
              <a:t>‹#›</a:t>
            </a:fld>
            <a:endParaRPr lang="en-PH"/>
          </a:p>
        </p:txBody>
      </p:sp>
    </p:spTree>
    <p:extLst>
      <p:ext uri="{BB962C8B-B14F-4D97-AF65-F5344CB8AC3E}">
        <p14:creationId xmlns:p14="http://schemas.microsoft.com/office/powerpoint/2010/main" val="653627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08A51-84AF-45D6-89F4-7457B4C9FE78}"/>
              </a:ext>
            </a:extLst>
          </p:cNvPr>
          <p:cNvSpPr>
            <a:spLocks noGrp="1"/>
          </p:cNvSpPr>
          <p:nvPr>
            <p:ph type="title"/>
          </p:nvPr>
        </p:nvSpPr>
        <p:spPr/>
        <p:txBody>
          <a:bodyPr/>
          <a:lstStyle/>
          <a:p>
            <a:endParaRPr lang="en-PH"/>
          </a:p>
        </p:txBody>
      </p:sp>
      <p:sp>
        <p:nvSpPr>
          <p:cNvPr id="3" name="Content Placeholder 2">
            <a:extLst>
              <a:ext uri="{FF2B5EF4-FFF2-40B4-BE49-F238E27FC236}">
                <a16:creationId xmlns:a16="http://schemas.microsoft.com/office/drawing/2014/main" id="{ECB268ED-0439-47A1-A277-3C2F766A7CFD}"/>
              </a:ext>
            </a:extLst>
          </p:cNvPr>
          <p:cNvSpPr>
            <a:spLocks noGrp="1"/>
          </p:cNvSpPr>
          <p:nvPr>
            <p:ph idx="1"/>
          </p:nvPr>
        </p:nvSpPr>
        <p:spPr/>
        <p:txBody>
          <a:bodyPr/>
          <a:lstStyle/>
          <a:p>
            <a:endParaRPr lang="en-PH" dirty="0"/>
          </a:p>
        </p:txBody>
      </p:sp>
    </p:spTree>
    <p:extLst>
      <p:ext uri="{BB962C8B-B14F-4D97-AF65-F5344CB8AC3E}">
        <p14:creationId xmlns:p14="http://schemas.microsoft.com/office/powerpoint/2010/main" val="1442708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08004-F088-4D2A-881A-736804340173}"/>
              </a:ext>
            </a:extLst>
          </p:cNvPr>
          <p:cNvSpPr>
            <a:spLocks noGrp="1"/>
          </p:cNvSpPr>
          <p:nvPr>
            <p:ph type="ctrTitle"/>
          </p:nvPr>
        </p:nvSpPr>
        <p:spPr>
          <a:xfrm>
            <a:off x="2589213" y="2514600"/>
            <a:ext cx="8915399" cy="2262781"/>
          </a:xfrm>
        </p:spPr>
        <p:txBody>
          <a:bodyPr>
            <a:normAutofit/>
          </a:bodyPr>
          <a:lstStyle/>
          <a:p>
            <a:r>
              <a:rPr lang="en-PH" sz="9600" b="1" dirty="0"/>
              <a:t>KINSHIP</a:t>
            </a:r>
          </a:p>
        </p:txBody>
      </p:sp>
      <p:sp>
        <p:nvSpPr>
          <p:cNvPr id="3" name="Subtitle 2">
            <a:extLst>
              <a:ext uri="{FF2B5EF4-FFF2-40B4-BE49-F238E27FC236}">
                <a16:creationId xmlns:a16="http://schemas.microsoft.com/office/drawing/2014/main" id="{73A88279-4453-4712-A00F-8E8BC1915845}"/>
              </a:ext>
            </a:extLst>
          </p:cNvPr>
          <p:cNvSpPr>
            <a:spLocks noGrp="1"/>
          </p:cNvSpPr>
          <p:nvPr>
            <p:ph type="subTitle" idx="1"/>
          </p:nvPr>
        </p:nvSpPr>
        <p:spPr/>
        <p:txBody>
          <a:bodyPr/>
          <a:lstStyle/>
          <a:p>
            <a:endParaRPr lang="en-PH"/>
          </a:p>
        </p:txBody>
      </p:sp>
    </p:spTree>
    <p:extLst>
      <p:ext uri="{BB962C8B-B14F-4D97-AF65-F5344CB8AC3E}">
        <p14:creationId xmlns:p14="http://schemas.microsoft.com/office/powerpoint/2010/main" val="4284601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E706-314F-4CF3-BF73-75C406520324}"/>
              </a:ext>
            </a:extLst>
          </p:cNvPr>
          <p:cNvSpPr>
            <a:spLocks noGrp="1"/>
          </p:cNvSpPr>
          <p:nvPr>
            <p:ph type="title"/>
          </p:nvPr>
        </p:nvSpPr>
        <p:spPr/>
        <p:txBody>
          <a:bodyPr>
            <a:normAutofit/>
          </a:bodyPr>
          <a:lstStyle/>
          <a:p>
            <a:r>
              <a:rPr lang="en-PH" sz="4800" b="1" dirty="0"/>
              <a:t>KINSHIP</a:t>
            </a:r>
          </a:p>
        </p:txBody>
      </p:sp>
      <p:sp>
        <p:nvSpPr>
          <p:cNvPr id="3" name="Content Placeholder 2">
            <a:extLst>
              <a:ext uri="{FF2B5EF4-FFF2-40B4-BE49-F238E27FC236}">
                <a16:creationId xmlns:a16="http://schemas.microsoft.com/office/drawing/2014/main" id="{5178BC25-D969-4610-9198-9F5AA0A68EC1}"/>
              </a:ext>
            </a:extLst>
          </p:cNvPr>
          <p:cNvSpPr>
            <a:spLocks noGrp="1"/>
          </p:cNvSpPr>
          <p:nvPr>
            <p:ph idx="1"/>
          </p:nvPr>
        </p:nvSpPr>
        <p:spPr>
          <a:xfrm>
            <a:off x="812800" y="1818640"/>
            <a:ext cx="10891520" cy="4917440"/>
          </a:xfrm>
        </p:spPr>
        <p:txBody>
          <a:bodyPr>
            <a:normAutofit/>
          </a:bodyPr>
          <a:lstStyle/>
          <a:p>
            <a:r>
              <a:rPr lang="en-PH" sz="4400" dirty="0"/>
              <a:t>It is a social institution that refers to relations formed between members of society. </a:t>
            </a:r>
          </a:p>
          <a:p>
            <a:r>
              <a:rPr lang="en-PH" sz="4400" dirty="0"/>
              <a:t>It explains the nature and reason for the formation of the different types of bonds that exist within society.</a:t>
            </a:r>
          </a:p>
        </p:txBody>
      </p:sp>
    </p:spTree>
    <p:extLst>
      <p:ext uri="{BB962C8B-B14F-4D97-AF65-F5344CB8AC3E}">
        <p14:creationId xmlns:p14="http://schemas.microsoft.com/office/powerpoint/2010/main" val="1387923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65B25-75E6-46C5-9617-9418BFF57C91}"/>
              </a:ext>
            </a:extLst>
          </p:cNvPr>
          <p:cNvSpPr>
            <a:spLocks noGrp="1"/>
          </p:cNvSpPr>
          <p:nvPr>
            <p:ph type="title"/>
          </p:nvPr>
        </p:nvSpPr>
        <p:spPr/>
        <p:txBody>
          <a:bodyPr>
            <a:normAutofit/>
          </a:bodyPr>
          <a:lstStyle/>
          <a:p>
            <a:r>
              <a:rPr lang="en-PH" sz="5400" b="1" dirty="0"/>
              <a:t>KINSHIP</a:t>
            </a:r>
          </a:p>
        </p:txBody>
      </p:sp>
      <p:sp>
        <p:nvSpPr>
          <p:cNvPr id="3" name="Content Placeholder 2">
            <a:extLst>
              <a:ext uri="{FF2B5EF4-FFF2-40B4-BE49-F238E27FC236}">
                <a16:creationId xmlns:a16="http://schemas.microsoft.com/office/drawing/2014/main" id="{60919405-0A09-4018-A3AD-5E7408550D78}"/>
              </a:ext>
            </a:extLst>
          </p:cNvPr>
          <p:cNvSpPr>
            <a:spLocks noGrp="1"/>
          </p:cNvSpPr>
          <p:nvPr>
            <p:ph idx="1"/>
          </p:nvPr>
        </p:nvSpPr>
        <p:spPr>
          <a:xfrm>
            <a:off x="782320" y="2133600"/>
            <a:ext cx="10932160" cy="4287520"/>
          </a:xfrm>
        </p:spPr>
        <p:txBody>
          <a:bodyPr>
            <a:normAutofit/>
          </a:bodyPr>
          <a:lstStyle/>
          <a:p>
            <a:r>
              <a:rPr lang="en-US" sz="3600" dirty="0"/>
              <a:t>Sociologists define it as the different forms of socially accepted relations among people developed through blood or consanguineal relationships, marriage or affinal relationships, adoption, and other culturally accepted rituals.</a:t>
            </a:r>
          </a:p>
          <a:p>
            <a:endParaRPr lang="en-PH" sz="3600" dirty="0"/>
          </a:p>
        </p:txBody>
      </p:sp>
    </p:spTree>
    <p:extLst>
      <p:ext uri="{BB962C8B-B14F-4D97-AF65-F5344CB8AC3E}">
        <p14:creationId xmlns:p14="http://schemas.microsoft.com/office/powerpoint/2010/main" val="794991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06D923-B8E9-4525-AAA5-7C058C0876B1}"/>
              </a:ext>
            </a:extLst>
          </p:cNvPr>
          <p:cNvSpPr>
            <a:spLocks noGrp="1"/>
          </p:cNvSpPr>
          <p:nvPr>
            <p:ph type="title"/>
          </p:nvPr>
        </p:nvSpPr>
        <p:spPr/>
        <p:txBody>
          <a:bodyPr>
            <a:normAutofit/>
          </a:bodyPr>
          <a:lstStyle/>
          <a:p>
            <a:r>
              <a:rPr lang="en-PH" sz="6600" dirty="0"/>
              <a:t>TYPES OF KINSHIP</a:t>
            </a:r>
          </a:p>
        </p:txBody>
      </p:sp>
      <p:sp>
        <p:nvSpPr>
          <p:cNvPr id="5" name="Text Placeholder 4">
            <a:extLst>
              <a:ext uri="{FF2B5EF4-FFF2-40B4-BE49-F238E27FC236}">
                <a16:creationId xmlns:a16="http://schemas.microsoft.com/office/drawing/2014/main" id="{7D63CFA1-73F4-448E-8233-3477789E8FD5}"/>
              </a:ext>
            </a:extLst>
          </p:cNvPr>
          <p:cNvSpPr>
            <a:spLocks noGrp="1"/>
          </p:cNvSpPr>
          <p:nvPr>
            <p:ph type="body" idx="1"/>
          </p:nvPr>
        </p:nvSpPr>
        <p:spPr>
          <a:xfrm>
            <a:off x="1838960" y="4114800"/>
            <a:ext cx="9763760" cy="1899919"/>
          </a:xfrm>
        </p:spPr>
        <p:txBody>
          <a:bodyPr>
            <a:normAutofit lnSpcReduction="10000"/>
          </a:bodyPr>
          <a:lstStyle/>
          <a:p>
            <a:pPr algn="just"/>
            <a:r>
              <a:rPr lang="en-US" sz="3200" dirty="0"/>
              <a:t>SOCIETIES DEVELOP KIN RELATIONSHIPS IN DIFFERENT WAYS. IT CAN BE BASED ON BIRTH OR BLOOD RELATIONS, MARRIAGE, OR THROUGH THE ACCEPTANCE OF RITUALS.</a:t>
            </a:r>
          </a:p>
          <a:p>
            <a:pPr algn="just"/>
            <a:endParaRPr lang="en-PH" sz="3200" dirty="0"/>
          </a:p>
        </p:txBody>
      </p:sp>
    </p:spTree>
    <p:extLst>
      <p:ext uri="{BB962C8B-B14F-4D97-AF65-F5344CB8AC3E}">
        <p14:creationId xmlns:p14="http://schemas.microsoft.com/office/powerpoint/2010/main" val="3524249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0A146C-36D2-45F2-89E3-7B8B9BFE3A52}"/>
              </a:ext>
            </a:extLst>
          </p:cNvPr>
          <p:cNvSpPr>
            <a:spLocks noGrp="1"/>
          </p:cNvSpPr>
          <p:nvPr>
            <p:ph type="title"/>
          </p:nvPr>
        </p:nvSpPr>
        <p:spPr/>
        <p:txBody>
          <a:bodyPr>
            <a:normAutofit/>
          </a:bodyPr>
          <a:lstStyle/>
          <a:p>
            <a:r>
              <a:rPr lang="en-PH" sz="5400" b="1" dirty="0"/>
              <a:t>KINSHIP BY BLOOD</a:t>
            </a:r>
          </a:p>
        </p:txBody>
      </p:sp>
      <p:sp>
        <p:nvSpPr>
          <p:cNvPr id="5" name="Content Placeholder 4">
            <a:extLst>
              <a:ext uri="{FF2B5EF4-FFF2-40B4-BE49-F238E27FC236}">
                <a16:creationId xmlns:a16="http://schemas.microsoft.com/office/drawing/2014/main" id="{8C6110BD-4C97-4F58-823D-9361D07C7254}"/>
              </a:ext>
            </a:extLst>
          </p:cNvPr>
          <p:cNvSpPr>
            <a:spLocks noGrp="1"/>
          </p:cNvSpPr>
          <p:nvPr>
            <p:ph idx="1"/>
          </p:nvPr>
        </p:nvSpPr>
        <p:spPr>
          <a:xfrm>
            <a:off x="975360" y="2133600"/>
            <a:ext cx="10952480" cy="4439920"/>
          </a:xfrm>
        </p:spPr>
        <p:txBody>
          <a:bodyPr>
            <a:normAutofit/>
          </a:bodyPr>
          <a:lstStyle/>
          <a:p>
            <a:r>
              <a:rPr lang="en-PH" sz="3200" dirty="0"/>
              <a:t>Consanguineal kinship or kinship based on blood is considered as the most basic and general forms of relations. The relationship is achieved by birth or blood affinity.</a:t>
            </a:r>
          </a:p>
          <a:p>
            <a:r>
              <a:rPr lang="en-PH" sz="3200" dirty="0"/>
              <a:t>The relationship existing between parents and their children, between siblings, and between nieces/nephews and aunts/uncles are example of this type of kinship.</a:t>
            </a:r>
          </a:p>
        </p:txBody>
      </p:sp>
    </p:spTree>
    <p:extLst>
      <p:ext uri="{BB962C8B-B14F-4D97-AF65-F5344CB8AC3E}">
        <p14:creationId xmlns:p14="http://schemas.microsoft.com/office/powerpoint/2010/main" val="2839812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ACABC-D7A7-47D6-867E-5F81EBE287A2}"/>
              </a:ext>
            </a:extLst>
          </p:cNvPr>
          <p:cNvSpPr>
            <a:spLocks noGrp="1"/>
          </p:cNvSpPr>
          <p:nvPr>
            <p:ph type="title"/>
          </p:nvPr>
        </p:nvSpPr>
        <p:spPr/>
        <p:txBody>
          <a:bodyPr>
            <a:normAutofit/>
          </a:bodyPr>
          <a:lstStyle/>
          <a:p>
            <a:r>
              <a:rPr lang="en-PH" sz="5400" b="1" dirty="0"/>
              <a:t>DESCENT</a:t>
            </a:r>
          </a:p>
        </p:txBody>
      </p:sp>
      <p:sp>
        <p:nvSpPr>
          <p:cNvPr id="3" name="Content Placeholder 2">
            <a:extLst>
              <a:ext uri="{FF2B5EF4-FFF2-40B4-BE49-F238E27FC236}">
                <a16:creationId xmlns:a16="http://schemas.microsoft.com/office/drawing/2014/main" id="{4086CFCF-E3AB-42BC-A72E-DCA704E497B4}"/>
              </a:ext>
            </a:extLst>
          </p:cNvPr>
          <p:cNvSpPr>
            <a:spLocks noGrp="1"/>
          </p:cNvSpPr>
          <p:nvPr>
            <p:ph idx="1"/>
          </p:nvPr>
        </p:nvSpPr>
        <p:spPr>
          <a:xfrm>
            <a:off x="1016000" y="1905000"/>
            <a:ext cx="10789920" cy="4607560"/>
          </a:xfrm>
        </p:spPr>
        <p:txBody>
          <a:bodyPr>
            <a:normAutofit/>
          </a:bodyPr>
          <a:lstStyle/>
          <a:p>
            <a:pPr algn="just"/>
            <a:r>
              <a:rPr lang="en-PH" sz="3600" dirty="0"/>
              <a:t>It refers to a biological relationship.</a:t>
            </a:r>
          </a:p>
          <a:p>
            <a:pPr algn="just"/>
            <a:r>
              <a:rPr lang="en-PH" sz="3600" dirty="0"/>
              <a:t>Societies  recognize that children descend from parents and that there exists a biological relationship between parents and their offspring.</a:t>
            </a:r>
          </a:p>
          <a:p>
            <a:pPr algn="just"/>
            <a:r>
              <a:rPr lang="en-PH" sz="3600" dirty="0"/>
              <a:t>Descent also often refers to an individual’s child or offspring or his/her parents ancestry.</a:t>
            </a:r>
          </a:p>
        </p:txBody>
      </p:sp>
    </p:spTree>
    <p:extLst>
      <p:ext uri="{BB962C8B-B14F-4D97-AF65-F5344CB8AC3E}">
        <p14:creationId xmlns:p14="http://schemas.microsoft.com/office/powerpoint/2010/main" val="845995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4226-FBA1-428C-8B3F-9CBC94DDA48A}"/>
              </a:ext>
            </a:extLst>
          </p:cNvPr>
          <p:cNvSpPr>
            <a:spLocks noGrp="1"/>
          </p:cNvSpPr>
          <p:nvPr>
            <p:ph type="title"/>
          </p:nvPr>
        </p:nvSpPr>
        <p:spPr/>
        <p:txBody>
          <a:bodyPr>
            <a:normAutofit/>
          </a:bodyPr>
          <a:lstStyle/>
          <a:p>
            <a:r>
              <a:rPr lang="en-PH" sz="4800" b="1" dirty="0"/>
              <a:t>LINEAGE</a:t>
            </a:r>
          </a:p>
        </p:txBody>
      </p:sp>
      <p:sp>
        <p:nvSpPr>
          <p:cNvPr id="3" name="Content Placeholder 2">
            <a:extLst>
              <a:ext uri="{FF2B5EF4-FFF2-40B4-BE49-F238E27FC236}">
                <a16:creationId xmlns:a16="http://schemas.microsoft.com/office/drawing/2014/main" id="{9997A678-8DEB-42CB-AAC7-39917BB7BCD8}"/>
              </a:ext>
            </a:extLst>
          </p:cNvPr>
          <p:cNvSpPr>
            <a:spLocks noGrp="1"/>
          </p:cNvSpPr>
          <p:nvPr>
            <p:ph idx="1"/>
          </p:nvPr>
        </p:nvSpPr>
        <p:spPr>
          <a:xfrm>
            <a:off x="802640" y="2133600"/>
            <a:ext cx="10881360" cy="4100290"/>
          </a:xfrm>
        </p:spPr>
        <p:txBody>
          <a:bodyPr>
            <a:normAutofit lnSpcReduction="10000"/>
          </a:bodyPr>
          <a:lstStyle/>
          <a:p>
            <a:pPr algn="just"/>
            <a:r>
              <a:rPr lang="en-PH" sz="4400" dirty="0"/>
              <a:t>It refers to the line where one’s descent is traced. An individual’s descent can be traced by studying either the person’s paternal or maternal line or both the father’s and the mother’s line.</a:t>
            </a:r>
          </a:p>
        </p:txBody>
      </p:sp>
    </p:spTree>
    <p:extLst>
      <p:ext uri="{BB962C8B-B14F-4D97-AF65-F5344CB8AC3E}">
        <p14:creationId xmlns:p14="http://schemas.microsoft.com/office/powerpoint/2010/main" val="1285505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EF4A3C-F2D3-4EBA-BC8C-A3481D20126B}"/>
              </a:ext>
            </a:extLst>
          </p:cNvPr>
          <p:cNvSpPr>
            <a:spLocks noGrp="1"/>
          </p:cNvSpPr>
          <p:nvPr>
            <p:ph type="title"/>
          </p:nvPr>
        </p:nvSpPr>
        <p:spPr/>
        <p:txBody>
          <a:bodyPr>
            <a:normAutofit/>
          </a:bodyPr>
          <a:lstStyle/>
          <a:p>
            <a:r>
              <a:rPr lang="en-PH" sz="6000" b="1" dirty="0"/>
              <a:t>PRINCIPLES OF DESCENT</a:t>
            </a:r>
          </a:p>
        </p:txBody>
      </p:sp>
      <p:sp>
        <p:nvSpPr>
          <p:cNvPr id="5" name="Text Placeholder 4">
            <a:extLst>
              <a:ext uri="{FF2B5EF4-FFF2-40B4-BE49-F238E27FC236}">
                <a16:creationId xmlns:a16="http://schemas.microsoft.com/office/drawing/2014/main" id="{DD0ED89E-DC65-4094-9878-828B2BFE8709}"/>
              </a:ext>
            </a:extLst>
          </p:cNvPr>
          <p:cNvSpPr>
            <a:spLocks noGrp="1"/>
          </p:cNvSpPr>
          <p:nvPr>
            <p:ph type="body" idx="1"/>
          </p:nvPr>
        </p:nvSpPr>
        <p:spPr/>
        <p:txBody>
          <a:bodyPr/>
          <a:lstStyle/>
          <a:p>
            <a:endParaRPr lang="en-PH"/>
          </a:p>
        </p:txBody>
      </p:sp>
    </p:spTree>
    <p:extLst>
      <p:ext uri="{BB962C8B-B14F-4D97-AF65-F5344CB8AC3E}">
        <p14:creationId xmlns:p14="http://schemas.microsoft.com/office/powerpoint/2010/main" val="363040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8BC5CE0-C40B-4C00-B873-4C0916ECED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92592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97851C1-80D4-4D9F-AAA4-AFC879C0FAA2}"/>
              </a:ext>
            </a:extLst>
          </p:cNvPr>
          <p:cNvPicPr>
            <a:picLocks noChangeAspect="1"/>
          </p:cNvPicPr>
          <p:nvPr/>
        </p:nvPicPr>
        <p:blipFill>
          <a:blip r:embed="rId3"/>
          <a:stretch>
            <a:fillRect/>
          </a:stretch>
        </p:blipFill>
        <p:spPr>
          <a:xfrm>
            <a:off x="467360" y="0"/>
            <a:ext cx="11501120" cy="6858000"/>
          </a:xfrm>
          <a:prstGeom prst="rect">
            <a:avLst/>
          </a:prstGeom>
        </p:spPr>
      </p:pic>
    </p:spTree>
    <p:extLst>
      <p:ext uri="{BB962C8B-B14F-4D97-AF65-F5344CB8AC3E}">
        <p14:creationId xmlns:p14="http://schemas.microsoft.com/office/powerpoint/2010/main" val="23065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B02542-03E7-48DE-B7DA-1D8183723585}"/>
              </a:ext>
            </a:extLst>
          </p:cNvPr>
          <p:cNvSpPr>
            <a:spLocks noGrp="1"/>
          </p:cNvSpPr>
          <p:nvPr>
            <p:ph type="ctrTitle"/>
          </p:nvPr>
        </p:nvSpPr>
        <p:spPr>
          <a:xfrm>
            <a:off x="2304733" y="1071880"/>
            <a:ext cx="8915399" cy="2262781"/>
          </a:xfrm>
        </p:spPr>
        <p:txBody>
          <a:bodyPr>
            <a:noAutofit/>
          </a:bodyPr>
          <a:lstStyle/>
          <a:p>
            <a:r>
              <a:rPr lang="en-PH" sz="10300" b="1" dirty="0"/>
              <a:t>Let’s play!!!!</a:t>
            </a:r>
          </a:p>
        </p:txBody>
      </p:sp>
      <p:sp>
        <p:nvSpPr>
          <p:cNvPr id="5" name="Subtitle 4">
            <a:extLst>
              <a:ext uri="{FF2B5EF4-FFF2-40B4-BE49-F238E27FC236}">
                <a16:creationId xmlns:a16="http://schemas.microsoft.com/office/drawing/2014/main" id="{9C9E213B-08BD-42FA-A67B-BD38C24E8DD9}"/>
              </a:ext>
            </a:extLst>
          </p:cNvPr>
          <p:cNvSpPr>
            <a:spLocks noGrp="1"/>
          </p:cNvSpPr>
          <p:nvPr>
            <p:ph type="subTitle" idx="1"/>
          </p:nvPr>
        </p:nvSpPr>
        <p:spPr/>
        <p:txBody>
          <a:bodyPr/>
          <a:lstStyle/>
          <a:p>
            <a:endParaRPr lang="en-PH"/>
          </a:p>
        </p:txBody>
      </p:sp>
    </p:spTree>
    <p:extLst>
      <p:ext uri="{BB962C8B-B14F-4D97-AF65-F5344CB8AC3E}">
        <p14:creationId xmlns:p14="http://schemas.microsoft.com/office/powerpoint/2010/main" val="513432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83B356-351D-4FAF-B39F-BCE5EC51A664}"/>
              </a:ext>
            </a:extLst>
          </p:cNvPr>
          <p:cNvSpPr>
            <a:spLocks noGrp="1"/>
          </p:cNvSpPr>
          <p:nvPr>
            <p:ph type="title"/>
          </p:nvPr>
        </p:nvSpPr>
        <p:spPr/>
        <p:txBody>
          <a:bodyPr>
            <a:normAutofit/>
          </a:bodyPr>
          <a:lstStyle/>
          <a:p>
            <a:r>
              <a:rPr lang="en-PH" sz="5400" b="1" dirty="0"/>
              <a:t>UNILINEAL DESCENT</a:t>
            </a:r>
          </a:p>
        </p:txBody>
      </p:sp>
      <p:sp>
        <p:nvSpPr>
          <p:cNvPr id="3" name="Content Placeholder 2">
            <a:extLst>
              <a:ext uri="{FF2B5EF4-FFF2-40B4-BE49-F238E27FC236}">
                <a16:creationId xmlns:a16="http://schemas.microsoft.com/office/drawing/2014/main" id="{4381D761-A852-473F-B8F5-8F2A3239613A}"/>
              </a:ext>
            </a:extLst>
          </p:cNvPr>
          <p:cNvSpPr>
            <a:spLocks noGrp="1"/>
          </p:cNvSpPr>
          <p:nvPr>
            <p:ph idx="1"/>
          </p:nvPr>
        </p:nvSpPr>
        <p:spPr/>
        <p:txBody>
          <a:bodyPr>
            <a:normAutofit fontScale="85000" lnSpcReduction="20000"/>
          </a:bodyPr>
          <a:lstStyle/>
          <a:p>
            <a:pPr algn="just"/>
            <a:r>
              <a:rPr lang="en-PH" sz="5400" dirty="0"/>
              <a:t>Descent is usually traced by most societies through a single line of ancestors from either the male and female line. This is called the </a:t>
            </a:r>
            <a:r>
              <a:rPr lang="en-PH" sz="5400" b="1" u="sng" dirty="0"/>
              <a:t>unilineal descent principle</a:t>
            </a:r>
            <a:r>
              <a:rPr lang="en-PH" sz="5400" dirty="0"/>
              <a:t>.</a:t>
            </a:r>
          </a:p>
        </p:txBody>
      </p:sp>
    </p:spTree>
    <p:extLst>
      <p:ext uri="{BB962C8B-B14F-4D97-AF65-F5344CB8AC3E}">
        <p14:creationId xmlns:p14="http://schemas.microsoft.com/office/powerpoint/2010/main" val="3925552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4493B0-6A07-4315-9869-B0E33D0FC8FE}"/>
              </a:ext>
            </a:extLst>
          </p:cNvPr>
          <p:cNvSpPr>
            <a:spLocks noGrp="1"/>
          </p:cNvSpPr>
          <p:nvPr>
            <p:ph idx="1"/>
          </p:nvPr>
        </p:nvSpPr>
        <p:spPr>
          <a:xfrm>
            <a:off x="955040" y="1341120"/>
            <a:ext cx="10549572" cy="5100320"/>
          </a:xfrm>
        </p:spPr>
        <p:txBody>
          <a:bodyPr>
            <a:normAutofit/>
          </a:bodyPr>
          <a:lstStyle/>
          <a:p>
            <a:pPr algn="just"/>
            <a:r>
              <a:rPr lang="en-US" sz="4000" dirty="0"/>
              <a:t>In this principle, both males and females are members of unilineal family but their descent lines are recognized only through the relatives of either the male or female member.</a:t>
            </a:r>
          </a:p>
          <a:p>
            <a:pPr algn="just"/>
            <a:r>
              <a:rPr lang="en-US" sz="4000" dirty="0"/>
              <a:t>Unilineal descent have two basic forms, namely, </a:t>
            </a:r>
            <a:r>
              <a:rPr lang="en-US" sz="4000" b="1" dirty="0"/>
              <a:t>patrilineal</a:t>
            </a:r>
            <a:r>
              <a:rPr lang="en-US" sz="4000" dirty="0"/>
              <a:t> and </a:t>
            </a:r>
            <a:r>
              <a:rPr lang="en-US" sz="4000" b="1" dirty="0"/>
              <a:t>matrilineal</a:t>
            </a:r>
            <a:r>
              <a:rPr lang="en-US" sz="4000" dirty="0"/>
              <a:t>.</a:t>
            </a:r>
          </a:p>
          <a:p>
            <a:pPr algn="just"/>
            <a:endParaRPr lang="en-PH" sz="4000" dirty="0"/>
          </a:p>
        </p:txBody>
      </p:sp>
    </p:spTree>
    <p:extLst>
      <p:ext uri="{BB962C8B-B14F-4D97-AF65-F5344CB8AC3E}">
        <p14:creationId xmlns:p14="http://schemas.microsoft.com/office/powerpoint/2010/main" val="2102297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33282-9ACA-4791-A717-615E27AF5F3D}"/>
              </a:ext>
            </a:extLst>
          </p:cNvPr>
          <p:cNvSpPr>
            <a:spLocks noGrp="1"/>
          </p:cNvSpPr>
          <p:nvPr>
            <p:ph type="title"/>
          </p:nvPr>
        </p:nvSpPr>
        <p:spPr/>
        <p:txBody>
          <a:bodyPr>
            <a:normAutofit/>
          </a:bodyPr>
          <a:lstStyle/>
          <a:p>
            <a:r>
              <a:rPr lang="en-PH" sz="5400" b="1" dirty="0"/>
              <a:t>PATRILINEAL DESCENT</a:t>
            </a:r>
          </a:p>
        </p:txBody>
      </p:sp>
      <p:sp>
        <p:nvSpPr>
          <p:cNvPr id="3" name="Content Placeholder 2">
            <a:extLst>
              <a:ext uri="{FF2B5EF4-FFF2-40B4-BE49-F238E27FC236}">
                <a16:creationId xmlns:a16="http://schemas.microsoft.com/office/drawing/2014/main" id="{881B6170-30DD-430F-B83E-3D5A8D66A283}"/>
              </a:ext>
            </a:extLst>
          </p:cNvPr>
          <p:cNvSpPr>
            <a:spLocks noGrp="1"/>
          </p:cNvSpPr>
          <p:nvPr>
            <p:ph idx="1"/>
          </p:nvPr>
        </p:nvSpPr>
        <p:spPr>
          <a:xfrm>
            <a:off x="853440" y="2133600"/>
            <a:ext cx="10962640" cy="4541520"/>
          </a:xfrm>
        </p:spPr>
        <p:txBody>
          <a:bodyPr>
            <a:normAutofit/>
          </a:bodyPr>
          <a:lstStyle/>
          <a:p>
            <a:pPr algn="just"/>
            <a:r>
              <a:rPr lang="en-PH" sz="3600" dirty="0"/>
              <a:t>Under this form, both males and females belong to the kin group of their father but they do not belong to their mother’s kin group.</a:t>
            </a:r>
          </a:p>
          <a:p>
            <a:pPr algn="just"/>
            <a:r>
              <a:rPr lang="en-PH" sz="3600" dirty="0"/>
              <a:t>In this form of descent, only the males pass on to their children their family identity. A woman’s children are members of her husband’s patrilineal line.</a:t>
            </a:r>
          </a:p>
        </p:txBody>
      </p:sp>
    </p:spTree>
    <p:extLst>
      <p:ext uri="{BB962C8B-B14F-4D97-AF65-F5344CB8AC3E}">
        <p14:creationId xmlns:p14="http://schemas.microsoft.com/office/powerpoint/2010/main" val="1888315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3D633-7F2F-46CF-81C6-C2AF34066805}"/>
              </a:ext>
            </a:extLst>
          </p:cNvPr>
          <p:cNvSpPr>
            <a:spLocks noGrp="1"/>
          </p:cNvSpPr>
          <p:nvPr>
            <p:ph type="title"/>
          </p:nvPr>
        </p:nvSpPr>
        <p:spPr/>
        <p:txBody>
          <a:bodyPr/>
          <a:lstStyle/>
          <a:p>
            <a:endParaRPr lang="en-PH"/>
          </a:p>
        </p:txBody>
      </p:sp>
      <p:pic>
        <p:nvPicPr>
          <p:cNvPr id="4" name="Content Placeholder 3">
            <a:extLst>
              <a:ext uri="{FF2B5EF4-FFF2-40B4-BE49-F238E27FC236}">
                <a16:creationId xmlns:a16="http://schemas.microsoft.com/office/drawing/2014/main" id="{013E092E-7C06-48A2-B7B9-7E373B06368E}"/>
              </a:ext>
            </a:extLst>
          </p:cNvPr>
          <p:cNvPicPr>
            <a:picLocks noGrp="1" noChangeAspect="1"/>
          </p:cNvPicPr>
          <p:nvPr>
            <p:ph idx="1"/>
          </p:nvPr>
        </p:nvPicPr>
        <p:blipFill>
          <a:blip r:embed="rId2"/>
          <a:stretch>
            <a:fillRect/>
          </a:stretch>
        </p:blipFill>
        <p:spPr>
          <a:xfrm>
            <a:off x="660400" y="0"/>
            <a:ext cx="10515600" cy="6629876"/>
          </a:xfrm>
          <a:prstGeom prst="rect">
            <a:avLst/>
          </a:prstGeom>
        </p:spPr>
      </p:pic>
    </p:spTree>
    <p:extLst>
      <p:ext uri="{BB962C8B-B14F-4D97-AF65-F5344CB8AC3E}">
        <p14:creationId xmlns:p14="http://schemas.microsoft.com/office/powerpoint/2010/main" val="2845283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37084-7390-458E-988D-6CB44CCC3901}"/>
              </a:ext>
            </a:extLst>
          </p:cNvPr>
          <p:cNvSpPr>
            <a:spLocks noGrp="1"/>
          </p:cNvSpPr>
          <p:nvPr>
            <p:ph type="title"/>
          </p:nvPr>
        </p:nvSpPr>
        <p:spPr/>
        <p:txBody>
          <a:bodyPr>
            <a:normAutofit/>
          </a:bodyPr>
          <a:lstStyle/>
          <a:p>
            <a:r>
              <a:rPr lang="en-PH" sz="5400" b="1" dirty="0"/>
              <a:t>MATRILINEAL DESCENT</a:t>
            </a:r>
          </a:p>
        </p:txBody>
      </p:sp>
      <p:sp>
        <p:nvSpPr>
          <p:cNvPr id="3" name="Content Placeholder 2">
            <a:extLst>
              <a:ext uri="{FF2B5EF4-FFF2-40B4-BE49-F238E27FC236}">
                <a16:creationId xmlns:a16="http://schemas.microsoft.com/office/drawing/2014/main" id="{95B4B5DC-72C8-45EF-A60C-84F4073CA280}"/>
              </a:ext>
            </a:extLst>
          </p:cNvPr>
          <p:cNvSpPr>
            <a:spLocks noGrp="1"/>
          </p:cNvSpPr>
          <p:nvPr>
            <p:ph idx="1"/>
          </p:nvPr>
        </p:nvSpPr>
        <p:spPr>
          <a:xfrm>
            <a:off x="1016000" y="2133600"/>
            <a:ext cx="10488612" cy="4511040"/>
          </a:xfrm>
        </p:spPr>
        <p:txBody>
          <a:bodyPr>
            <a:normAutofit/>
          </a:bodyPr>
          <a:lstStyle/>
          <a:p>
            <a:pPr algn="just"/>
            <a:r>
              <a:rPr lang="en-PH" sz="4000" dirty="0"/>
              <a:t>It focuses on the unilineal descent that is traced through the female line. </a:t>
            </a:r>
          </a:p>
          <a:p>
            <a:pPr algn="just"/>
            <a:r>
              <a:rPr lang="en-US" sz="4000" dirty="0"/>
              <a:t>Matrilineal society, also called matriliny, group adhering to a kinship system in which ancestral descent is traced through maternal instead of paternal lines </a:t>
            </a:r>
            <a:endParaRPr lang="en-PH" sz="4000" dirty="0"/>
          </a:p>
        </p:txBody>
      </p:sp>
    </p:spTree>
    <p:extLst>
      <p:ext uri="{BB962C8B-B14F-4D97-AF65-F5344CB8AC3E}">
        <p14:creationId xmlns:p14="http://schemas.microsoft.com/office/powerpoint/2010/main" val="2850852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B871A-C848-4D37-A712-A4F2BA4D3391}"/>
              </a:ext>
            </a:extLst>
          </p:cNvPr>
          <p:cNvSpPr>
            <a:spLocks noGrp="1"/>
          </p:cNvSpPr>
          <p:nvPr>
            <p:ph type="title"/>
          </p:nvPr>
        </p:nvSpPr>
        <p:spPr/>
        <p:txBody>
          <a:bodyPr/>
          <a:lstStyle/>
          <a:p>
            <a:endParaRPr lang="en-PH"/>
          </a:p>
        </p:txBody>
      </p:sp>
      <p:pic>
        <p:nvPicPr>
          <p:cNvPr id="4" name="Content Placeholder 3">
            <a:extLst>
              <a:ext uri="{FF2B5EF4-FFF2-40B4-BE49-F238E27FC236}">
                <a16:creationId xmlns:a16="http://schemas.microsoft.com/office/drawing/2014/main" id="{6A0F590D-53D0-4728-B932-9DEBB5B2A891}"/>
              </a:ext>
            </a:extLst>
          </p:cNvPr>
          <p:cNvPicPr>
            <a:picLocks noGrp="1" noChangeAspect="1"/>
          </p:cNvPicPr>
          <p:nvPr>
            <p:ph idx="1"/>
          </p:nvPr>
        </p:nvPicPr>
        <p:blipFill>
          <a:blip r:embed="rId2"/>
          <a:stretch>
            <a:fillRect/>
          </a:stretch>
        </p:blipFill>
        <p:spPr>
          <a:xfrm>
            <a:off x="254000" y="137160"/>
            <a:ext cx="11684000" cy="6583680"/>
          </a:xfrm>
          <a:prstGeom prst="rect">
            <a:avLst/>
          </a:prstGeom>
        </p:spPr>
      </p:pic>
    </p:spTree>
    <p:extLst>
      <p:ext uri="{BB962C8B-B14F-4D97-AF65-F5344CB8AC3E}">
        <p14:creationId xmlns:p14="http://schemas.microsoft.com/office/powerpoint/2010/main" val="3496225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AF0EF8-24B5-4E58-B319-F067EF502DFF}"/>
              </a:ext>
            </a:extLst>
          </p:cNvPr>
          <p:cNvSpPr>
            <a:spLocks noGrp="1"/>
          </p:cNvSpPr>
          <p:nvPr>
            <p:ph idx="1"/>
          </p:nvPr>
        </p:nvSpPr>
        <p:spPr>
          <a:xfrm>
            <a:off x="1016000" y="528320"/>
            <a:ext cx="10779760" cy="5648643"/>
          </a:xfrm>
        </p:spPr>
        <p:txBody>
          <a:bodyPr>
            <a:normAutofit fontScale="92500" lnSpcReduction="20000"/>
          </a:bodyPr>
          <a:lstStyle/>
          <a:p>
            <a:pPr algn="just"/>
            <a:r>
              <a:rPr lang="en-US" sz="4400" dirty="0"/>
              <a:t>Matrilineal societies are found in various places around the world, such as in parts of Africa, Southeast Asia, and India. </a:t>
            </a:r>
          </a:p>
          <a:p>
            <a:pPr algn="just"/>
            <a:r>
              <a:rPr lang="en-US" sz="4400" dirty="0"/>
              <a:t>Specific cultural practices differ significantly among such groups. Though there are similarities, matrilineal practices in Africa differ from those in Asia, and there are even differences in such practices within specific regions.</a:t>
            </a:r>
            <a:endParaRPr lang="en-PH" sz="4400" dirty="0"/>
          </a:p>
        </p:txBody>
      </p:sp>
    </p:spTree>
    <p:extLst>
      <p:ext uri="{BB962C8B-B14F-4D97-AF65-F5344CB8AC3E}">
        <p14:creationId xmlns:p14="http://schemas.microsoft.com/office/powerpoint/2010/main" val="37499389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DDA7C3-62F7-4378-9129-C2AA453ECAEC}"/>
              </a:ext>
            </a:extLst>
          </p:cNvPr>
          <p:cNvSpPr>
            <a:spLocks noGrp="1"/>
          </p:cNvSpPr>
          <p:nvPr>
            <p:ph idx="1"/>
          </p:nvPr>
        </p:nvSpPr>
        <p:spPr>
          <a:xfrm>
            <a:off x="1402080" y="802640"/>
            <a:ext cx="10322560" cy="5374323"/>
          </a:xfrm>
        </p:spPr>
        <p:txBody>
          <a:bodyPr>
            <a:normAutofit fontScale="92500" lnSpcReduction="10000"/>
          </a:bodyPr>
          <a:lstStyle/>
          <a:p>
            <a:pPr algn="just"/>
            <a:r>
              <a:rPr lang="en-US" sz="3600" dirty="0"/>
              <a:t>The Asante, or Ashanti, of Ghana are one of the few matrilineal societies in West Africa in which women inherit status and property directly from their mothers. </a:t>
            </a:r>
          </a:p>
          <a:p>
            <a:pPr algn="just"/>
            <a:r>
              <a:rPr lang="en-US" sz="3600" dirty="0"/>
              <a:t>The Minangkabau of Sumatra, Indonesia, are the world’s largest matrilineal society, in which properties such as land and houses are inherited through female lineage. In Minangkabau society, the man traditionally marries into his wife’s household, and the woman inherits the ancestral home. </a:t>
            </a:r>
            <a:endParaRPr lang="en-PH" sz="3600" dirty="0"/>
          </a:p>
        </p:txBody>
      </p:sp>
    </p:spTree>
    <p:extLst>
      <p:ext uri="{BB962C8B-B14F-4D97-AF65-F5344CB8AC3E}">
        <p14:creationId xmlns:p14="http://schemas.microsoft.com/office/powerpoint/2010/main" val="1695499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8E419F-FA92-4159-8ABA-E06CB2C1E429}"/>
              </a:ext>
            </a:extLst>
          </p:cNvPr>
          <p:cNvSpPr>
            <a:spLocks noGrp="1"/>
          </p:cNvSpPr>
          <p:nvPr>
            <p:ph idx="1"/>
          </p:nvPr>
        </p:nvSpPr>
        <p:spPr>
          <a:xfrm>
            <a:off x="764540" y="416560"/>
            <a:ext cx="11203940" cy="5882323"/>
          </a:xfrm>
        </p:spPr>
        <p:txBody>
          <a:bodyPr>
            <a:normAutofit fontScale="92500" lnSpcReduction="20000"/>
          </a:bodyPr>
          <a:lstStyle/>
          <a:p>
            <a:r>
              <a:rPr lang="en-US" sz="3600" b="1" dirty="0"/>
              <a:t>Among those groups, the main difference is observed in matrilocal, duolocal, and neolocal residence patterns. </a:t>
            </a:r>
          </a:p>
          <a:p>
            <a:pPr marL="0" indent="0">
              <a:buNone/>
            </a:pPr>
            <a:endParaRPr lang="en-US" sz="3600" b="1" dirty="0"/>
          </a:p>
          <a:p>
            <a:r>
              <a:rPr lang="en-US" sz="3600" dirty="0"/>
              <a:t>The pattern of duolocal residence (the husband and wife occupy different homes) exists among the Asante, the Minangkabau, and the </a:t>
            </a:r>
            <a:r>
              <a:rPr lang="en-US" sz="3600" dirty="0" err="1"/>
              <a:t>Nayar</a:t>
            </a:r>
            <a:r>
              <a:rPr lang="en-US" sz="3600" dirty="0"/>
              <a:t>. </a:t>
            </a:r>
          </a:p>
          <a:p>
            <a:r>
              <a:rPr lang="en-US" sz="3600" dirty="0"/>
              <a:t>The Khasi generally follow the matrilocal residence pattern (the husband moves in with his wife’s matrilineal kin) </a:t>
            </a:r>
          </a:p>
          <a:p>
            <a:r>
              <a:rPr lang="en-US" sz="3600" dirty="0"/>
              <a:t> neolocal residence pattern (the couple sets up home in a new residence in or around the wife’s maternal residence).</a:t>
            </a:r>
            <a:endParaRPr lang="en-PH" sz="3600" dirty="0"/>
          </a:p>
        </p:txBody>
      </p:sp>
    </p:spTree>
    <p:extLst>
      <p:ext uri="{BB962C8B-B14F-4D97-AF65-F5344CB8AC3E}">
        <p14:creationId xmlns:p14="http://schemas.microsoft.com/office/powerpoint/2010/main" val="2313044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999DB-3943-467A-918E-671241EE2F44}"/>
              </a:ext>
            </a:extLst>
          </p:cNvPr>
          <p:cNvSpPr>
            <a:spLocks noGrp="1"/>
          </p:cNvSpPr>
          <p:nvPr>
            <p:ph type="title"/>
          </p:nvPr>
        </p:nvSpPr>
        <p:spPr>
          <a:xfrm>
            <a:off x="1905000" y="405765"/>
            <a:ext cx="10515600" cy="894715"/>
          </a:xfrm>
        </p:spPr>
        <p:txBody>
          <a:bodyPr>
            <a:normAutofit/>
          </a:bodyPr>
          <a:lstStyle/>
          <a:p>
            <a:r>
              <a:rPr lang="en-PH" sz="4800" b="1" dirty="0"/>
              <a:t>BILATERAL DESCENT</a:t>
            </a:r>
          </a:p>
        </p:txBody>
      </p:sp>
      <p:sp>
        <p:nvSpPr>
          <p:cNvPr id="6" name="Content Placeholder 5">
            <a:extLst>
              <a:ext uri="{FF2B5EF4-FFF2-40B4-BE49-F238E27FC236}">
                <a16:creationId xmlns:a16="http://schemas.microsoft.com/office/drawing/2014/main" id="{F6C10436-AF8E-410E-A94C-E9EEECABBFF2}"/>
              </a:ext>
            </a:extLst>
          </p:cNvPr>
          <p:cNvSpPr>
            <a:spLocks noGrp="1"/>
          </p:cNvSpPr>
          <p:nvPr>
            <p:ph idx="1"/>
          </p:nvPr>
        </p:nvSpPr>
        <p:spPr>
          <a:xfrm>
            <a:off x="873760" y="1584960"/>
            <a:ext cx="10922000" cy="4326262"/>
          </a:xfrm>
        </p:spPr>
        <p:txBody>
          <a:bodyPr>
            <a:normAutofit/>
          </a:bodyPr>
          <a:lstStyle/>
          <a:p>
            <a:r>
              <a:rPr lang="en-PH" sz="3600" dirty="0"/>
              <a:t>This is called as the </a:t>
            </a:r>
            <a:r>
              <a:rPr lang="en-PH" sz="3600" b="1" dirty="0" err="1"/>
              <a:t>nonunilineal</a:t>
            </a:r>
            <a:r>
              <a:rPr lang="en-PH" sz="3600" b="1" dirty="0"/>
              <a:t> or cognatic descent principle</a:t>
            </a:r>
            <a:r>
              <a:rPr lang="en-PH" sz="3600" dirty="0"/>
              <a:t>. There are different forms of </a:t>
            </a:r>
            <a:r>
              <a:rPr lang="en-PH" sz="3600" dirty="0" err="1"/>
              <a:t>nonunilineal</a:t>
            </a:r>
            <a:r>
              <a:rPr lang="en-PH" sz="3600" dirty="0"/>
              <a:t> descent principles, but the most common form of </a:t>
            </a:r>
            <a:r>
              <a:rPr lang="en-PH" sz="3600" dirty="0" err="1"/>
              <a:t>nonunilineal</a:t>
            </a:r>
            <a:r>
              <a:rPr lang="en-PH" sz="3600" dirty="0"/>
              <a:t> descent is the bilateral descent.</a:t>
            </a:r>
          </a:p>
          <a:p>
            <a:r>
              <a:rPr lang="en-PH" sz="3600" dirty="0"/>
              <a:t>In a bilateral descent, kinship is traced through both ancestral lines of the mother and father.</a:t>
            </a:r>
          </a:p>
        </p:txBody>
      </p:sp>
    </p:spTree>
    <p:extLst>
      <p:ext uri="{BB962C8B-B14F-4D97-AF65-F5344CB8AC3E}">
        <p14:creationId xmlns:p14="http://schemas.microsoft.com/office/powerpoint/2010/main" val="3225651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A6C7982-869C-4A58-90EE-3ED4B5026E65}"/>
              </a:ext>
            </a:extLst>
          </p:cNvPr>
          <p:cNvSpPr>
            <a:spLocks noGrp="1"/>
          </p:cNvSpPr>
          <p:nvPr>
            <p:ph type="ctrTitle"/>
          </p:nvPr>
        </p:nvSpPr>
        <p:spPr>
          <a:xfrm>
            <a:off x="2325053" y="1346200"/>
            <a:ext cx="8915399" cy="2262781"/>
          </a:xfrm>
        </p:spPr>
        <p:txBody>
          <a:bodyPr>
            <a:normAutofit fontScale="90000"/>
          </a:bodyPr>
          <a:lstStyle/>
          <a:p>
            <a:r>
              <a:rPr lang="en-PH" sz="13800" b="1" dirty="0"/>
              <a:t>GREAIMAR</a:t>
            </a:r>
          </a:p>
        </p:txBody>
      </p:sp>
      <p:sp>
        <p:nvSpPr>
          <p:cNvPr id="7" name="Subtitle 6">
            <a:extLst>
              <a:ext uri="{FF2B5EF4-FFF2-40B4-BE49-F238E27FC236}">
                <a16:creationId xmlns:a16="http://schemas.microsoft.com/office/drawing/2014/main" id="{C277EFB0-CAF0-4DB4-9089-D5D5F4AA1D1B}"/>
              </a:ext>
            </a:extLst>
          </p:cNvPr>
          <p:cNvSpPr>
            <a:spLocks noGrp="1"/>
          </p:cNvSpPr>
          <p:nvPr>
            <p:ph type="subTitle" idx="1"/>
          </p:nvPr>
        </p:nvSpPr>
        <p:spPr>
          <a:xfrm>
            <a:off x="2091373" y="3995059"/>
            <a:ext cx="8915399" cy="1126283"/>
          </a:xfrm>
        </p:spPr>
        <p:txBody>
          <a:bodyPr>
            <a:normAutofit/>
          </a:bodyPr>
          <a:lstStyle/>
          <a:p>
            <a:pPr algn="ctr"/>
            <a:r>
              <a:rPr lang="en-PH" sz="5400" b="1" dirty="0"/>
              <a:t>MARRIAGE</a:t>
            </a:r>
          </a:p>
        </p:txBody>
      </p:sp>
    </p:spTree>
    <p:extLst>
      <p:ext uri="{BB962C8B-B14F-4D97-AF65-F5344CB8AC3E}">
        <p14:creationId xmlns:p14="http://schemas.microsoft.com/office/powerpoint/2010/main" val="210721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BBD3-C1F6-403F-AA48-824CC4CDE47C}"/>
              </a:ext>
            </a:extLst>
          </p:cNvPr>
          <p:cNvSpPr>
            <a:spLocks noGrp="1"/>
          </p:cNvSpPr>
          <p:nvPr>
            <p:ph type="title"/>
          </p:nvPr>
        </p:nvSpPr>
        <p:spPr/>
        <p:txBody>
          <a:bodyPr>
            <a:normAutofit/>
          </a:bodyPr>
          <a:lstStyle/>
          <a:p>
            <a:r>
              <a:rPr lang="en-PH" sz="4800" b="1" dirty="0"/>
              <a:t>KINSHIP BY MARRIAGE</a:t>
            </a:r>
          </a:p>
        </p:txBody>
      </p:sp>
      <p:sp>
        <p:nvSpPr>
          <p:cNvPr id="3" name="Content Placeholder 2">
            <a:extLst>
              <a:ext uri="{FF2B5EF4-FFF2-40B4-BE49-F238E27FC236}">
                <a16:creationId xmlns:a16="http://schemas.microsoft.com/office/drawing/2014/main" id="{B374863F-B142-4A2B-8A31-9A35C1AD5D5F}"/>
              </a:ext>
            </a:extLst>
          </p:cNvPr>
          <p:cNvSpPr>
            <a:spLocks noGrp="1"/>
          </p:cNvSpPr>
          <p:nvPr>
            <p:ph idx="1"/>
          </p:nvPr>
        </p:nvSpPr>
        <p:spPr>
          <a:xfrm>
            <a:off x="1168400" y="2133600"/>
            <a:ext cx="10336212" cy="3777622"/>
          </a:xfrm>
        </p:spPr>
        <p:txBody>
          <a:bodyPr>
            <a:normAutofit/>
          </a:bodyPr>
          <a:lstStyle/>
          <a:p>
            <a:r>
              <a:rPr lang="en-PH" sz="3600" dirty="0"/>
              <a:t>Affinal kinship or kinship based on marriage refers to the type of relations developed when a marriage occurs.</a:t>
            </a:r>
          </a:p>
        </p:txBody>
      </p:sp>
    </p:spTree>
    <p:extLst>
      <p:ext uri="{BB962C8B-B14F-4D97-AF65-F5344CB8AC3E}">
        <p14:creationId xmlns:p14="http://schemas.microsoft.com/office/powerpoint/2010/main" val="30876952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55B01-560D-4925-B8F1-3E6BCB96103F}"/>
              </a:ext>
            </a:extLst>
          </p:cNvPr>
          <p:cNvSpPr>
            <a:spLocks noGrp="1"/>
          </p:cNvSpPr>
          <p:nvPr>
            <p:ph type="title"/>
          </p:nvPr>
        </p:nvSpPr>
        <p:spPr>
          <a:xfrm>
            <a:off x="1818641" y="390430"/>
            <a:ext cx="9818052" cy="1280890"/>
          </a:xfrm>
        </p:spPr>
        <p:txBody>
          <a:bodyPr/>
          <a:lstStyle/>
          <a:p>
            <a:r>
              <a:rPr lang="en-PH" b="1" dirty="0"/>
              <a:t>Article 1 of the Family Code of the Philippines</a:t>
            </a:r>
          </a:p>
        </p:txBody>
      </p:sp>
      <p:sp>
        <p:nvSpPr>
          <p:cNvPr id="3" name="Content Placeholder 2">
            <a:extLst>
              <a:ext uri="{FF2B5EF4-FFF2-40B4-BE49-F238E27FC236}">
                <a16:creationId xmlns:a16="http://schemas.microsoft.com/office/drawing/2014/main" id="{F581FAE4-C031-491B-B97C-7D2DE354DAA7}"/>
              </a:ext>
            </a:extLst>
          </p:cNvPr>
          <p:cNvSpPr>
            <a:spLocks noGrp="1"/>
          </p:cNvSpPr>
          <p:nvPr>
            <p:ph idx="1"/>
          </p:nvPr>
        </p:nvSpPr>
        <p:spPr>
          <a:xfrm>
            <a:off x="741680" y="2133600"/>
            <a:ext cx="10762932" cy="4439920"/>
          </a:xfrm>
        </p:spPr>
        <p:txBody>
          <a:bodyPr>
            <a:normAutofit fontScale="92500"/>
          </a:bodyPr>
          <a:lstStyle/>
          <a:p>
            <a:pPr algn="just"/>
            <a:r>
              <a:rPr lang="en-US" sz="3200" dirty="0"/>
              <a:t>Marriage is a special contract of permanent union between a man and a woman entered into in accordance with law for the establishment of conjugal and family life. It is the foundation of the family and an inviolable social institution whose nature, consequences, and incidents are governed by law and not subject to stipulation, except that marriage settlements may fix the property relations during the marriage within the limits provided by this Code. </a:t>
            </a:r>
            <a:endParaRPr lang="en-PH" sz="3200" dirty="0"/>
          </a:p>
        </p:txBody>
      </p:sp>
    </p:spTree>
    <p:extLst>
      <p:ext uri="{BB962C8B-B14F-4D97-AF65-F5344CB8AC3E}">
        <p14:creationId xmlns:p14="http://schemas.microsoft.com/office/powerpoint/2010/main" val="25333362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62022-5602-428B-B1AE-E165E35F47DF}"/>
              </a:ext>
            </a:extLst>
          </p:cNvPr>
          <p:cNvSpPr>
            <a:spLocks noGrp="1"/>
          </p:cNvSpPr>
          <p:nvPr>
            <p:ph type="title"/>
          </p:nvPr>
        </p:nvSpPr>
        <p:spPr>
          <a:xfrm>
            <a:off x="2225040" y="1859071"/>
            <a:ext cx="9371011" cy="1468800"/>
          </a:xfrm>
        </p:spPr>
        <p:txBody>
          <a:bodyPr>
            <a:normAutofit fontScale="90000"/>
          </a:bodyPr>
          <a:lstStyle/>
          <a:p>
            <a:r>
              <a:rPr lang="en-PH" sz="5400" b="1" dirty="0"/>
              <a:t>MARRIAGE ACROSS CULTURE</a:t>
            </a:r>
          </a:p>
        </p:txBody>
      </p:sp>
      <p:sp>
        <p:nvSpPr>
          <p:cNvPr id="4" name="Text Placeholder 3">
            <a:extLst>
              <a:ext uri="{FF2B5EF4-FFF2-40B4-BE49-F238E27FC236}">
                <a16:creationId xmlns:a16="http://schemas.microsoft.com/office/drawing/2014/main" id="{EB965DD3-B421-4B8C-8039-3934AE4447E0}"/>
              </a:ext>
            </a:extLst>
          </p:cNvPr>
          <p:cNvSpPr>
            <a:spLocks noGrp="1"/>
          </p:cNvSpPr>
          <p:nvPr>
            <p:ph type="body" idx="1"/>
          </p:nvPr>
        </p:nvSpPr>
        <p:spPr/>
        <p:txBody>
          <a:bodyPr/>
          <a:lstStyle/>
          <a:p>
            <a:endParaRPr lang="en-PH"/>
          </a:p>
        </p:txBody>
      </p:sp>
    </p:spTree>
    <p:extLst>
      <p:ext uri="{BB962C8B-B14F-4D97-AF65-F5344CB8AC3E}">
        <p14:creationId xmlns:p14="http://schemas.microsoft.com/office/powerpoint/2010/main" val="8097393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77D75-6FC7-4754-B34C-367B86EF1417}"/>
              </a:ext>
            </a:extLst>
          </p:cNvPr>
          <p:cNvSpPr>
            <a:spLocks noGrp="1"/>
          </p:cNvSpPr>
          <p:nvPr>
            <p:ph type="title"/>
          </p:nvPr>
        </p:nvSpPr>
        <p:spPr>
          <a:xfrm>
            <a:off x="1759805" y="410750"/>
            <a:ext cx="8911687" cy="1280890"/>
          </a:xfrm>
        </p:spPr>
        <p:txBody>
          <a:bodyPr>
            <a:normAutofit/>
          </a:bodyPr>
          <a:lstStyle/>
          <a:p>
            <a:r>
              <a:rPr lang="en-PH" sz="4800" b="1" dirty="0"/>
              <a:t>ENDOGAMY</a:t>
            </a:r>
          </a:p>
        </p:txBody>
      </p:sp>
      <p:sp>
        <p:nvSpPr>
          <p:cNvPr id="7" name="Content Placeholder 6">
            <a:extLst>
              <a:ext uri="{FF2B5EF4-FFF2-40B4-BE49-F238E27FC236}">
                <a16:creationId xmlns:a16="http://schemas.microsoft.com/office/drawing/2014/main" id="{EC007A11-4483-40BF-89D0-A124EA1809B8}"/>
              </a:ext>
            </a:extLst>
          </p:cNvPr>
          <p:cNvSpPr>
            <a:spLocks noGrp="1"/>
          </p:cNvSpPr>
          <p:nvPr>
            <p:ph idx="1"/>
          </p:nvPr>
        </p:nvSpPr>
        <p:spPr>
          <a:xfrm>
            <a:off x="955040" y="1595120"/>
            <a:ext cx="10901680" cy="5262880"/>
          </a:xfrm>
        </p:spPr>
        <p:txBody>
          <a:bodyPr>
            <a:normAutofit/>
          </a:bodyPr>
          <a:lstStyle/>
          <a:p>
            <a:pPr algn="just"/>
            <a:r>
              <a:rPr lang="en-US" sz="3200" dirty="0"/>
              <a:t>Endogamy is also called </a:t>
            </a:r>
            <a:r>
              <a:rPr lang="en-US" sz="3200" b="1" dirty="0"/>
              <a:t>in-marriage</a:t>
            </a:r>
            <a:r>
              <a:rPr lang="en-US" sz="3200" dirty="0"/>
              <a:t> and is the custom of marrying within one's cultural group or clan. </a:t>
            </a:r>
          </a:p>
          <a:p>
            <a:pPr algn="just"/>
            <a:r>
              <a:rPr lang="en-US" sz="3200" dirty="0"/>
              <a:t>This requirement was created to keep health, culture, and ethnicity within cultural groups. </a:t>
            </a:r>
          </a:p>
          <a:p>
            <a:pPr algn="just"/>
            <a:r>
              <a:rPr lang="en-US" sz="3200" dirty="0"/>
              <a:t>Historically, endogamy has been associated with aristocracy, religious groups, ethnic groups, and social classes.</a:t>
            </a:r>
            <a:endParaRPr lang="en-PH" sz="3200" dirty="0"/>
          </a:p>
        </p:txBody>
      </p:sp>
    </p:spTree>
    <p:extLst>
      <p:ext uri="{BB962C8B-B14F-4D97-AF65-F5344CB8AC3E}">
        <p14:creationId xmlns:p14="http://schemas.microsoft.com/office/powerpoint/2010/main" val="334519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6F205-5330-4143-8077-3280A01B9CD3}"/>
              </a:ext>
            </a:extLst>
          </p:cNvPr>
          <p:cNvSpPr>
            <a:spLocks noGrp="1"/>
          </p:cNvSpPr>
          <p:nvPr>
            <p:ph type="title"/>
          </p:nvPr>
        </p:nvSpPr>
        <p:spPr/>
        <p:txBody>
          <a:bodyPr>
            <a:normAutofit/>
          </a:bodyPr>
          <a:lstStyle/>
          <a:p>
            <a:r>
              <a:rPr lang="en-PH" sz="5400" b="1" dirty="0"/>
              <a:t>EXOGAMY</a:t>
            </a:r>
          </a:p>
        </p:txBody>
      </p:sp>
      <p:sp>
        <p:nvSpPr>
          <p:cNvPr id="3" name="Content Placeholder 2">
            <a:extLst>
              <a:ext uri="{FF2B5EF4-FFF2-40B4-BE49-F238E27FC236}">
                <a16:creationId xmlns:a16="http://schemas.microsoft.com/office/drawing/2014/main" id="{C9301EBF-6744-4D1D-8D11-D97A6E448170}"/>
              </a:ext>
            </a:extLst>
          </p:cNvPr>
          <p:cNvSpPr>
            <a:spLocks noGrp="1"/>
          </p:cNvSpPr>
          <p:nvPr>
            <p:ph idx="1"/>
          </p:nvPr>
        </p:nvSpPr>
        <p:spPr>
          <a:xfrm>
            <a:off x="1158240" y="1905000"/>
            <a:ext cx="10417492" cy="4402462"/>
          </a:xfrm>
        </p:spPr>
        <p:txBody>
          <a:bodyPr>
            <a:normAutofit/>
          </a:bodyPr>
          <a:lstStyle/>
          <a:p>
            <a:pPr algn="just"/>
            <a:r>
              <a:rPr lang="en-US" sz="4000" dirty="0"/>
              <a:t>Exogamy is when a person marries outside of their social group or class. Within some of the royal/historically known families, the practices of endogamy or exogamy can be seen.</a:t>
            </a:r>
            <a:endParaRPr lang="en-PH" sz="4000" dirty="0"/>
          </a:p>
        </p:txBody>
      </p:sp>
    </p:spTree>
    <p:extLst>
      <p:ext uri="{BB962C8B-B14F-4D97-AF65-F5344CB8AC3E}">
        <p14:creationId xmlns:p14="http://schemas.microsoft.com/office/powerpoint/2010/main" val="68578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9BBACEC7-FF6E-4EA2-B73D-BBF92AD5C5DA}"/>
              </a:ext>
            </a:extLst>
          </p:cNvPr>
          <p:cNvPicPr>
            <a:picLocks noGrp="1" noChangeAspect="1"/>
          </p:cNvPicPr>
          <p:nvPr>
            <p:ph idx="4294967295"/>
          </p:nvPr>
        </p:nvPicPr>
        <p:blipFill>
          <a:blip r:embed="rId2"/>
          <a:stretch>
            <a:fillRect/>
          </a:stretch>
        </p:blipFill>
        <p:spPr>
          <a:xfrm>
            <a:off x="182880" y="479900"/>
            <a:ext cx="11765280" cy="6164739"/>
          </a:xfrm>
          <a:prstGeom prst="rect">
            <a:avLst/>
          </a:prstGeom>
        </p:spPr>
      </p:pic>
    </p:spTree>
    <p:extLst>
      <p:ext uri="{BB962C8B-B14F-4D97-AF65-F5344CB8AC3E}">
        <p14:creationId xmlns:p14="http://schemas.microsoft.com/office/powerpoint/2010/main" val="12069798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440E3-23CA-4D96-BBC7-65FF613645F2}"/>
              </a:ext>
            </a:extLst>
          </p:cNvPr>
          <p:cNvSpPr>
            <a:spLocks noGrp="1"/>
          </p:cNvSpPr>
          <p:nvPr>
            <p:ph type="title"/>
          </p:nvPr>
        </p:nvSpPr>
        <p:spPr>
          <a:xfrm>
            <a:off x="2003645" y="420910"/>
            <a:ext cx="8911687" cy="1280890"/>
          </a:xfrm>
        </p:spPr>
        <p:txBody>
          <a:bodyPr>
            <a:normAutofit/>
          </a:bodyPr>
          <a:lstStyle/>
          <a:p>
            <a:r>
              <a:rPr lang="en-PH" sz="5400" b="1" dirty="0"/>
              <a:t>MONOGAMY</a:t>
            </a:r>
          </a:p>
        </p:txBody>
      </p:sp>
      <p:sp>
        <p:nvSpPr>
          <p:cNvPr id="3" name="Content Placeholder 2">
            <a:extLst>
              <a:ext uri="{FF2B5EF4-FFF2-40B4-BE49-F238E27FC236}">
                <a16:creationId xmlns:a16="http://schemas.microsoft.com/office/drawing/2014/main" id="{E67D879C-8BD3-4576-9E7F-5F10330B0F92}"/>
              </a:ext>
            </a:extLst>
          </p:cNvPr>
          <p:cNvSpPr>
            <a:spLocks noGrp="1"/>
          </p:cNvSpPr>
          <p:nvPr>
            <p:ph idx="1"/>
          </p:nvPr>
        </p:nvSpPr>
        <p:spPr>
          <a:xfrm>
            <a:off x="1188720" y="2133600"/>
            <a:ext cx="10739120" cy="3777622"/>
          </a:xfrm>
        </p:spPr>
        <p:txBody>
          <a:bodyPr>
            <a:normAutofit/>
          </a:bodyPr>
          <a:lstStyle/>
          <a:p>
            <a:pPr algn="just"/>
            <a:r>
              <a:rPr lang="en-PH" sz="3600" dirty="0"/>
              <a:t>Monogamy came from the Greek words </a:t>
            </a:r>
            <a:r>
              <a:rPr lang="en-PH" sz="3600" i="1" dirty="0" err="1"/>
              <a:t>monos</a:t>
            </a:r>
            <a:r>
              <a:rPr lang="en-PH" sz="3600" dirty="0"/>
              <a:t> and </a:t>
            </a:r>
            <a:r>
              <a:rPr lang="en-PH" sz="3600" i="1" dirty="0" err="1"/>
              <a:t>gamos</a:t>
            </a:r>
            <a:r>
              <a:rPr lang="en-PH" sz="3600" i="1" dirty="0"/>
              <a:t> </a:t>
            </a:r>
            <a:r>
              <a:rPr lang="en-PH" sz="3600" dirty="0"/>
              <a:t>which literally mean “one union”. It refers to the marriage or sexual partnering custom or practice where an individual has only one male or female partner.</a:t>
            </a:r>
          </a:p>
        </p:txBody>
      </p:sp>
    </p:spTree>
    <p:extLst>
      <p:ext uri="{BB962C8B-B14F-4D97-AF65-F5344CB8AC3E}">
        <p14:creationId xmlns:p14="http://schemas.microsoft.com/office/powerpoint/2010/main" val="398523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90FAC-56EC-4B0B-8B0C-F5FEA0942E35}"/>
              </a:ext>
            </a:extLst>
          </p:cNvPr>
          <p:cNvSpPr>
            <a:spLocks noGrp="1"/>
          </p:cNvSpPr>
          <p:nvPr>
            <p:ph type="title"/>
          </p:nvPr>
        </p:nvSpPr>
        <p:spPr>
          <a:xfrm>
            <a:off x="2296161" y="624110"/>
            <a:ext cx="9208452" cy="1280890"/>
          </a:xfrm>
        </p:spPr>
        <p:txBody>
          <a:bodyPr>
            <a:normAutofit/>
          </a:bodyPr>
          <a:lstStyle/>
          <a:p>
            <a:r>
              <a:rPr lang="en-PH" sz="5400" b="1" dirty="0"/>
              <a:t>POLYGAMY</a:t>
            </a:r>
          </a:p>
        </p:txBody>
      </p:sp>
      <p:sp>
        <p:nvSpPr>
          <p:cNvPr id="3" name="Content Placeholder 2">
            <a:extLst>
              <a:ext uri="{FF2B5EF4-FFF2-40B4-BE49-F238E27FC236}">
                <a16:creationId xmlns:a16="http://schemas.microsoft.com/office/drawing/2014/main" id="{1639760C-B1C6-4686-A35C-DC5AFDFD2046}"/>
              </a:ext>
            </a:extLst>
          </p:cNvPr>
          <p:cNvSpPr>
            <a:spLocks noGrp="1"/>
          </p:cNvSpPr>
          <p:nvPr>
            <p:ph idx="1"/>
          </p:nvPr>
        </p:nvSpPr>
        <p:spPr>
          <a:xfrm>
            <a:off x="1117600" y="2133600"/>
            <a:ext cx="10830560" cy="3777622"/>
          </a:xfrm>
        </p:spPr>
        <p:txBody>
          <a:bodyPr>
            <a:noAutofit/>
          </a:bodyPr>
          <a:lstStyle/>
          <a:p>
            <a:pPr algn="just"/>
            <a:r>
              <a:rPr lang="en-PH" sz="4400" dirty="0"/>
              <a:t>It refers to the practice of having more than one partner.</a:t>
            </a:r>
          </a:p>
          <a:p>
            <a:pPr algn="just"/>
            <a:r>
              <a:rPr lang="en-PH" sz="4400" dirty="0"/>
              <a:t>It can be </a:t>
            </a:r>
            <a:r>
              <a:rPr lang="en-PH" sz="4400" b="1" dirty="0"/>
              <a:t>polygyny</a:t>
            </a:r>
            <a:r>
              <a:rPr lang="en-PH" sz="4400" dirty="0"/>
              <a:t> – a man has multiple female partners or </a:t>
            </a:r>
            <a:r>
              <a:rPr lang="en-PH" sz="4400" b="1" dirty="0"/>
              <a:t>polyandry</a:t>
            </a:r>
            <a:r>
              <a:rPr lang="en-PH" sz="4400" dirty="0"/>
              <a:t> – a woman has multiple male partners</a:t>
            </a:r>
          </a:p>
        </p:txBody>
      </p:sp>
    </p:spTree>
    <p:extLst>
      <p:ext uri="{BB962C8B-B14F-4D97-AF65-F5344CB8AC3E}">
        <p14:creationId xmlns:p14="http://schemas.microsoft.com/office/powerpoint/2010/main" val="387137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08EA91-1439-4E5F-9061-EB4E6B2A86C8}"/>
              </a:ext>
            </a:extLst>
          </p:cNvPr>
          <p:cNvSpPr>
            <a:spLocks noGrp="1"/>
          </p:cNvSpPr>
          <p:nvPr>
            <p:ph type="title"/>
          </p:nvPr>
        </p:nvSpPr>
        <p:spPr>
          <a:xfrm>
            <a:off x="2164080" y="2058750"/>
            <a:ext cx="9672320" cy="1468800"/>
          </a:xfrm>
        </p:spPr>
        <p:txBody>
          <a:bodyPr>
            <a:normAutofit fontScale="90000"/>
          </a:bodyPr>
          <a:lstStyle/>
          <a:p>
            <a:r>
              <a:rPr lang="en-PH" sz="5400" b="1" dirty="0"/>
              <a:t>POSTMARITAL RESIDENCY RULES</a:t>
            </a:r>
          </a:p>
        </p:txBody>
      </p:sp>
    </p:spTree>
    <p:extLst>
      <p:ext uri="{BB962C8B-B14F-4D97-AF65-F5344CB8AC3E}">
        <p14:creationId xmlns:p14="http://schemas.microsoft.com/office/powerpoint/2010/main" val="3414470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FE7BE2-F427-4F9F-AF98-C8470FF96176}"/>
              </a:ext>
            </a:extLst>
          </p:cNvPr>
          <p:cNvSpPr>
            <a:spLocks noGrp="1"/>
          </p:cNvSpPr>
          <p:nvPr>
            <p:ph type="title"/>
          </p:nvPr>
        </p:nvSpPr>
        <p:spPr>
          <a:xfrm>
            <a:off x="2001521" y="624110"/>
            <a:ext cx="9503092" cy="1280890"/>
          </a:xfrm>
        </p:spPr>
        <p:txBody>
          <a:bodyPr>
            <a:normAutofit/>
          </a:bodyPr>
          <a:lstStyle/>
          <a:p>
            <a:r>
              <a:rPr lang="en-PH" sz="5400" b="1" dirty="0"/>
              <a:t>PATRILOCAL</a:t>
            </a:r>
          </a:p>
        </p:txBody>
      </p:sp>
      <p:sp>
        <p:nvSpPr>
          <p:cNvPr id="5" name="Content Placeholder 4">
            <a:extLst>
              <a:ext uri="{FF2B5EF4-FFF2-40B4-BE49-F238E27FC236}">
                <a16:creationId xmlns:a16="http://schemas.microsoft.com/office/drawing/2014/main" id="{0A55F018-BA6B-4F4E-8032-C04412FE97F5}"/>
              </a:ext>
            </a:extLst>
          </p:cNvPr>
          <p:cNvSpPr>
            <a:spLocks noGrp="1"/>
          </p:cNvSpPr>
          <p:nvPr>
            <p:ph idx="1"/>
          </p:nvPr>
        </p:nvSpPr>
        <p:spPr>
          <a:xfrm>
            <a:off x="1320800" y="2590800"/>
            <a:ext cx="10495280" cy="3777622"/>
          </a:xfrm>
        </p:spPr>
        <p:txBody>
          <a:bodyPr>
            <a:normAutofit/>
          </a:bodyPr>
          <a:lstStyle/>
          <a:p>
            <a:r>
              <a:rPr lang="en-PH" sz="3600" dirty="0"/>
              <a:t>It occurs when married couples stay in the house of the husband’s relatives or near the husband’s kin.</a:t>
            </a:r>
          </a:p>
        </p:txBody>
      </p:sp>
    </p:spTree>
    <p:extLst>
      <p:ext uri="{BB962C8B-B14F-4D97-AF65-F5344CB8AC3E}">
        <p14:creationId xmlns:p14="http://schemas.microsoft.com/office/powerpoint/2010/main" val="299901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C5F892-F579-44A5-8AD1-13F2D140A8D2}"/>
              </a:ext>
            </a:extLst>
          </p:cNvPr>
          <p:cNvSpPr>
            <a:spLocks noGrp="1"/>
          </p:cNvSpPr>
          <p:nvPr>
            <p:ph type="ctrTitle"/>
          </p:nvPr>
        </p:nvSpPr>
        <p:spPr>
          <a:xfrm>
            <a:off x="2314893" y="1468120"/>
            <a:ext cx="8915399" cy="2262781"/>
          </a:xfrm>
        </p:spPr>
        <p:txBody>
          <a:bodyPr>
            <a:normAutofit/>
          </a:bodyPr>
          <a:lstStyle/>
          <a:p>
            <a:pPr algn="ctr"/>
            <a:r>
              <a:rPr lang="en-PH" sz="11500" b="1" dirty="0"/>
              <a:t>IPKNSIH</a:t>
            </a:r>
          </a:p>
        </p:txBody>
      </p:sp>
      <p:sp>
        <p:nvSpPr>
          <p:cNvPr id="5" name="Subtitle 4">
            <a:extLst>
              <a:ext uri="{FF2B5EF4-FFF2-40B4-BE49-F238E27FC236}">
                <a16:creationId xmlns:a16="http://schemas.microsoft.com/office/drawing/2014/main" id="{534574EF-54FF-4469-92EF-5303C3E0E590}"/>
              </a:ext>
            </a:extLst>
          </p:cNvPr>
          <p:cNvSpPr>
            <a:spLocks noGrp="1"/>
          </p:cNvSpPr>
          <p:nvPr>
            <p:ph type="subTitle" idx="1"/>
          </p:nvPr>
        </p:nvSpPr>
        <p:spPr/>
        <p:txBody>
          <a:bodyPr>
            <a:normAutofit fontScale="92500" lnSpcReduction="10000"/>
          </a:bodyPr>
          <a:lstStyle/>
          <a:p>
            <a:pPr algn="ctr"/>
            <a:r>
              <a:rPr lang="en-PH" sz="8000" b="1" dirty="0"/>
              <a:t>KINSHIP</a:t>
            </a:r>
            <a:endParaRPr lang="en-PH" b="1" dirty="0"/>
          </a:p>
        </p:txBody>
      </p:sp>
    </p:spTree>
    <p:extLst>
      <p:ext uri="{BB962C8B-B14F-4D97-AF65-F5344CB8AC3E}">
        <p14:creationId xmlns:p14="http://schemas.microsoft.com/office/powerpoint/2010/main" val="1444234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943AD-6448-4F43-AD51-6CBD4689B22F}"/>
              </a:ext>
            </a:extLst>
          </p:cNvPr>
          <p:cNvSpPr>
            <a:spLocks noGrp="1"/>
          </p:cNvSpPr>
          <p:nvPr>
            <p:ph type="title"/>
          </p:nvPr>
        </p:nvSpPr>
        <p:spPr>
          <a:xfrm>
            <a:off x="1798321" y="624110"/>
            <a:ext cx="9706292" cy="1280890"/>
          </a:xfrm>
        </p:spPr>
        <p:txBody>
          <a:bodyPr>
            <a:normAutofit/>
          </a:bodyPr>
          <a:lstStyle/>
          <a:p>
            <a:r>
              <a:rPr lang="en-PH" sz="5400" b="1" dirty="0"/>
              <a:t>MATRILOCAL</a:t>
            </a:r>
          </a:p>
        </p:txBody>
      </p:sp>
      <p:sp>
        <p:nvSpPr>
          <p:cNvPr id="3" name="Content Placeholder 2">
            <a:extLst>
              <a:ext uri="{FF2B5EF4-FFF2-40B4-BE49-F238E27FC236}">
                <a16:creationId xmlns:a16="http://schemas.microsoft.com/office/drawing/2014/main" id="{FD7E1170-413B-4A4E-9C9F-178AD0C41420}"/>
              </a:ext>
            </a:extLst>
          </p:cNvPr>
          <p:cNvSpPr>
            <a:spLocks noGrp="1"/>
          </p:cNvSpPr>
          <p:nvPr>
            <p:ph idx="1"/>
          </p:nvPr>
        </p:nvSpPr>
        <p:spPr>
          <a:xfrm>
            <a:off x="1391920" y="2456268"/>
            <a:ext cx="10353040" cy="3777622"/>
          </a:xfrm>
        </p:spPr>
        <p:txBody>
          <a:bodyPr>
            <a:normAutofit/>
          </a:bodyPr>
          <a:lstStyle/>
          <a:p>
            <a:r>
              <a:rPr lang="en-PH" sz="3200" dirty="0"/>
              <a:t>It happens when the couples live with the wife’s relatives or near the wife’s skin</a:t>
            </a:r>
          </a:p>
        </p:txBody>
      </p:sp>
    </p:spTree>
    <p:extLst>
      <p:ext uri="{BB962C8B-B14F-4D97-AF65-F5344CB8AC3E}">
        <p14:creationId xmlns:p14="http://schemas.microsoft.com/office/powerpoint/2010/main" val="2218262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ADC11-62E6-42E0-9AFA-6EF1557489EF}"/>
              </a:ext>
            </a:extLst>
          </p:cNvPr>
          <p:cNvSpPr>
            <a:spLocks noGrp="1"/>
          </p:cNvSpPr>
          <p:nvPr>
            <p:ph type="title"/>
          </p:nvPr>
        </p:nvSpPr>
        <p:spPr/>
        <p:txBody>
          <a:bodyPr>
            <a:normAutofit/>
          </a:bodyPr>
          <a:lstStyle/>
          <a:p>
            <a:r>
              <a:rPr lang="en-PH" sz="5400" b="1" dirty="0"/>
              <a:t>BIOLOCAL</a:t>
            </a:r>
          </a:p>
        </p:txBody>
      </p:sp>
      <p:sp>
        <p:nvSpPr>
          <p:cNvPr id="3" name="Content Placeholder 2">
            <a:extLst>
              <a:ext uri="{FF2B5EF4-FFF2-40B4-BE49-F238E27FC236}">
                <a16:creationId xmlns:a16="http://schemas.microsoft.com/office/drawing/2014/main" id="{5D9A7B9E-6495-4C56-B514-DA0E06F468FA}"/>
              </a:ext>
            </a:extLst>
          </p:cNvPr>
          <p:cNvSpPr>
            <a:spLocks noGrp="1"/>
          </p:cNvSpPr>
          <p:nvPr>
            <p:ph idx="1"/>
          </p:nvPr>
        </p:nvSpPr>
        <p:spPr>
          <a:xfrm>
            <a:off x="1452880" y="2702560"/>
            <a:ext cx="10214292" cy="3777622"/>
          </a:xfrm>
        </p:spPr>
        <p:txBody>
          <a:bodyPr>
            <a:normAutofit/>
          </a:bodyPr>
          <a:lstStyle/>
          <a:p>
            <a:r>
              <a:rPr lang="en-PH" sz="3600" dirty="0"/>
              <a:t>It happens when the newlywed couple stay with the husband’s relatives and the wife’s kin alternately.</a:t>
            </a:r>
          </a:p>
        </p:txBody>
      </p:sp>
    </p:spTree>
    <p:extLst>
      <p:ext uri="{BB962C8B-B14F-4D97-AF65-F5344CB8AC3E}">
        <p14:creationId xmlns:p14="http://schemas.microsoft.com/office/powerpoint/2010/main" val="1360809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6720-5B16-431F-96E2-6FA4C04C8253}"/>
              </a:ext>
            </a:extLst>
          </p:cNvPr>
          <p:cNvSpPr>
            <a:spLocks noGrp="1"/>
          </p:cNvSpPr>
          <p:nvPr>
            <p:ph type="title"/>
          </p:nvPr>
        </p:nvSpPr>
        <p:spPr/>
        <p:txBody>
          <a:bodyPr>
            <a:normAutofit/>
          </a:bodyPr>
          <a:lstStyle/>
          <a:p>
            <a:r>
              <a:rPr lang="en-PH" sz="6600" b="1" dirty="0"/>
              <a:t>NEOLOCAL</a:t>
            </a:r>
          </a:p>
        </p:txBody>
      </p:sp>
      <p:sp>
        <p:nvSpPr>
          <p:cNvPr id="3" name="Content Placeholder 2">
            <a:extLst>
              <a:ext uri="{FF2B5EF4-FFF2-40B4-BE49-F238E27FC236}">
                <a16:creationId xmlns:a16="http://schemas.microsoft.com/office/drawing/2014/main" id="{2F2A522F-3956-4124-A19A-CC789BF99285}"/>
              </a:ext>
            </a:extLst>
          </p:cNvPr>
          <p:cNvSpPr>
            <a:spLocks noGrp="1"/>
          </p:cNvSpPr>
          <p:nvPr>
            <p:ph idx="1"/>
          </p:nvPr>
        </p:nvSpPr>
        <p:spPr>
          <a:xfrm>
            <a:off x="1615440" y="2580640"/>
            <a:ext cx="10021252" cy="3777622"/>
          </a:xfrm>
        </p:spPr>
        <p:txBody>
          <a:bodyPr>
            <a:normAutofit/>
          </a:bodyPr>
          <a:lstStyle/>
          <a:p>
            <a:r>
              <a:rPr lang="en-PH" sz="4000" dirty="0"/>
              <a:t>The couple settle independently and build a home that is independent from the place of residence of both of the newlywed’s parents.</a:t>
            </a:r>
          </a:p>
        </p:txBody>
      </p:sp>
    </p:spTree>
    <p:extLst>
      <p:ext uri="{BB962C8B-B14F-4D97-AF65-F5344CB8AC3E}">
        <p14:creationId xmlns:p14="http://schemas.microsoft.com/office/powerpoint/2010/main" val="3857835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1CC897-91A4-43E6-9EA6-F5FFF7922615}"/>
              </a:ext>
            </a:extLst>
          </p:cNvPr>
          <p:cNvSpPr>
            <a:spLocks noGrp="1"/>
          </p:cNvSpPr>
          <p:nvPr>
            <p:ph type="title"/>
          </p:nvPr>
        </p:nvSpPr>
        <p:spPr>
          <a:xfrm>
            <a:off x="2407920" y="2061329"/>
            <a:ext cx="9096691" cy="1468800"/>
          </a:xfrm>
        </p:spPr>
        <p:txBody>
          <a:bodyPr>
            <a:normAutofit/>
          </a:bodyPr>
          <a:lstStyle/>
          <a:p>
            <a:pPr algn="ctr"/>
            <a:r>
              <a:rPr lang="en-PH" sz="6600" b="1" dirty="0"/>
              <a:t>KINSHIP BY RITUALS</a:t>
            </a:r>
          </a:p>
        </p:txBody>
      </p:sp>
      <p:sp>
        <p:nvSpPr>
          <p:cNvPr id="5" name="Text Placeholder 4">
            <a:extLst>
              <a:ext uri="{FF2B5EF4-FFF2-40B4-BE49-F238E27FC236}">
                <a16:creationId xmlns:a16="http://schemas.microsoft.com/office/drawing/2014/main" id="{DD746B77-91AB-410B-B759-A95382939FAC}"/>
              </a:ext>
            </a:extLst>
          </p:cNvPr>
          <p:cNvSpPr>
            <a:spLocks noGrp="1"/>
          </p:cNvSpPr>
          <p:nvPr>
            <p:ph type="body" idx="1"/>
          </p:nvPr>
        </p:nvSpPr>
        <p:spPr/>
        <p:txBody>
          <a:bodyPr/>
          <a:lstStyle/>
          <a:p>
            <a:endParaRPr lang="en-PH"/>
          </a:p>
        </p:txBody>
      </p:sp>
    </p:spTree>
    <p:extLst>
      <p:ext uri="{BB962C8B-B14F-4D97-AF65-F5344CB8AC3E}">
        <p14:creationId xmlns:p14="http://schemas.microsoft.com/office/powerpoint/2010/main" val="27462328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1CAEB6-FC47-4F4C-8798-CB5988BF993B}"/>
              </a:ext>
            </a:extLst>
          </p:cNvPr>
          <p:cNvSpPr>
            <a:spLocks noGrp="1"/>
          </p:cNvSpPr>
          <p:nvPr>
            <p:ph type="title"/>
          </p:nvPr>
        </p:nvSpPr>
        <p:spPr>
          <a:xfrm>
            <a:off x="1767840" y="217710"/>
            <a:ext cx="9736772" cy="1280890"/>
          </a:xfrm>
        </p:spPr>
        <p:txBody>
          <a:bodyPr>
            <a:normAutofit/>
          </a:bodyPr>
          <a:lstStyle/>
          <a:p>
            <a:r>
              <a:rPr lang="en-PH" sz="5400" b="1" dirty="0"/>
              <a:t>COMPADRAZGO</a:t>
            </a:r>
          </a:p>
        </p:txBody>
      </p:sp>
      <p:sp>
        <p:nvSpPr>
          <p:cNvPr id="5" name="Content Placeholder 4">
            <a:extLst>
              <a:ext uri="{FF2B5EF4-FFF2-40B4-BE49-F238E27FC236}">
                <a16:creationId xmlns:a16="http://schemas.microsoft.com/office/drawing/2014/main" id="{906823FC-C066-4D3B-9B41-1322D403FE42}"/>
              </a:ext>
            </a:extLst>
          </p:cNvPr>
          <p:cNvSpPr>
            <a:spLocks noGrp="1"/>
          </p:cNvSpPr>
          <p:nvPr>
            <p:ph idx="1"/>
          </p:nvPr>
        </p:nvSpPr>
        <p:spPr>
          <a:xfrm>
            <a:off x="816292" y="1498600"/>
            <a:ext cx="10688320" cy="4872450"/>
          </a:xfrm>
        </p:spPr>
        <p:txBody>
          <a:bodyPr>
            <a:normAutofit lnSpcReduction="10000"/>
          </a:bodyPr>
          <a:lstStyle/>
          <a:p>
            <a:pPr algn="just"/>
            <a:r>
              <a:rPr lang="en-PH" sz="3200" dirty="0"/>
              <a:t>It is literally translated as “godparenthood’, is a ritualized form of forging co-parenthood or family.</a:t>
            </a:r>
          </a:p>
          <a:p>
            <a:pPr algn="just"/>
            <a:r>
              <a:rPr lang="en-PH" sz="3200" dirty="0"/>
              <a:t>Originating in the medieval Catholic church in Europe, this can be done through the performance of Catholic rituals like baptism, confirmation and marriage.</a:t>
            </a:r>
          </a:p>
          <a:p>
            <a:pPr algn="just"/>
            <a:r>
              <a:rPr lang="en-PH" sz="3200" dirty="0"/>
              <a:t>These people who were chosen by the biological parents to act as witnesses during baptism, confirmation or marriage, become the spiritual parents of the child.</a:t>
            </a:r>
          </a:p>
        </p:txBody>
      </p:sp>
    </p:spTree>
    <p:extLst>
      <p:ext uri="{BB962C8B-B14F-4D97-AF65-F5344CB8AC3E}">
        <p14:creationId xmlns:p14="http://schemas.microsoft.com/office/powerpoint/2010/main" val="203966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AE29C99-B9E1-45D7-8CFF-F59267DBBAFF}"/>
              </a:ext>
            </a:extLst>
          </p:cNvPr>
          <p:cNvSpPr>
            <a:spLocks noGrp="1"/>
          </p:cNvSpPr>
          <p:nvPr>
            <p:ph type="ctrTitle"/>
          </p:nvPr>
        </p:nvSpPr>
        <p:spPr>
          <a:xfrm>
            <a:off x="2314893" y="1549400"/>
            <a:ext cx="8915399" cy="2262781"/>
          </a:xfrm>
        </p:spPr>
        <p:txBody>
          <a:bodyPr>
            <a:noAutofit/>
          </a:bodyPr>
          <a:lstStyle/>
          <a:p>
            <a:pPr algn="ctr"/>
            <a:r>
              <a:rPr lang="en-PH" sz="14900" b="1" dirty="0"/>
              <a:t>DOBLO</a:t>
            </a:r>
          </a:p>
        </p:txBody>
      </p:sp>
      <p:sp>
        <p:nvSpPr>
          <p:cNvPr id="5" name="Subtitle 4">
            <a:extLst>
              <a:ext uri="{FF2B5EF4-FFF2-40B4-BE49-F238E27FC236}">
                <a16:creationId xmlns:a16="http://schemas.microsoft.com/office/drawing/2014/main" id="{F3E4D48E-1790-4C93-BBFE-D3DEE9EE5780}"/>
              </a:ext>
            </a:extLst>
          </p:cNvPr>
          <p:cNvSpPr>
            <a:spLocks noGrp="1"/>
          </p:cNvSpPr>
          <p:nvPr>
            <p:ph type="subTitle" idx="1"/>
          </p:nvPr>
        </p:nvSpPr>
        <p:spPr/>
        <p:txBody>
          <a:bodyPr>
            <a:normAutofit/>
          </a:bodyPr>
          <a:lstStyle/>
          <a:p>
            <a:pPr algn="ctr"/>
            <a:r>
              <a:rPr lang="en-PH" sz="6000" b="1" dirty="0"/>
              <a:t>BLOOD</a:t>
            </a:r>
          </a:p>
        </p:txBody>
      </p:sp>
    </p:spTree>
    <p:extLst>
      <p:ext uri="{BB962C8B-B14F-4D97-AF65-F5344CB8AC3E}">
        <p14:creationId xmlns:p14="http://schemas.microsoft.com/office/powerpoint/2010/main" val="65410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8D06EC-AB98-43E6-B2E7-4C79A014741D}"/>
              </a:ext>
            </a:extLst>
          </p:cNvPr>
          <p:cNvSpPr>
            <a:spLocks noGrp="1"/>
          </p:cNvSpPr>
          <p:nvPr>
            <p:ph type="ctrTitle"/>
          </p:nvPr>
        </p:nvSpPr>
        <p:spPr>
          <a:xfrm>
            <a:off x="2142173" y="1275080"/>
            <a:ext cx="8915399" cy="2262781"/>
          </a:xfrm>
        </p:spPr>
        <p:txBody>
          <a:bodyPr>
            <a:normAutofit/>
          </a:bodyPr>
          <a:lstStyle/>
          <a:p>
            <a:pPr algn="ctr"/>
            <a:r>
              <a:rPr lang="en-PH" sz="13800" b="1" dirty="0"/>
              <a:t>GNIELAE</a:t>
            </a:r>
          </a:p>
        </p:txBody>
      </p:sp>
      <p:sp>
        <p:nvSpPr>
          <p:cNvPr id="5" name="Subtitle 4">
            <a:extLst>
              <a:ext uri="{FF2B5EF4-FFF2-40B4-BE49-F238E27FC236}">
                <a16:creationId xmlns:a16="http://schemas.microsoft.com/office/drawing/2014/main" id="{D16298E7-0DA3-4DDB-BFCF-E712901B79BC}"/>
              </a:ext>
            </a:extLst>
          </p:cNvPr>
          <p:cNvSpPr>
            <a:spLocks noGrp="1"/>
          </p:cNvSpPr>
          <p:nvPr>
            <p:ph type="subTitle" idx="1"/>
          </p:nvPr>
        </p:nvSpPr>
        <p:spPr/>
        <p:txBody>
          <a:bodyPr>
            <a:normAutofit/>
          </a:bodyPr>
          <a:lstStyle/>
          <a:p>
            <a:pPr algn="ctr"/>
            <a:r>
              <a:rPr lang="en-PH" sz="4400" b="1" dirty="0"/>
              <a:t>LINEAGE</a:t>
            </a:r>
          </a:p>
        </p:txBody>
      </p:sp>
    </p:spTree>
    <p:extLst>
      <p:ext uri="{BB962C8B-B14F-4D97-AF65-F5344CB8AC3E}">
        <p14:creationId xmlns:p14="http://schemas.microsoft.com/office/powerpoint/2010/main" val="54034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061A3F-B8FE-49FE-BEAA-2BD36CAD3767}"/>
              </a:ext>
            </a:extLst>
          </p:cNvPr>
          <p:cNvSpPr>
            <a:spLocks noGrp="1"/>
          </p:cNvSpPr>
          <p:nvPr>
            <p:ph type="ctrTitle"/>
          </p:nvPr>
        </p:nvSpPr>
        <p:spPr>
          <a:xfrm>
            <a:off x="1857693" y="1701800"/>
            <a:ext cx="8915399" cy="2262781"/>
          </a:xfrm>
        </p:spPr>
        <p:txBody>
          <a:bodyPr>
            <a:normAutofit/>
          </a:bodyPr>
          <a:lstStyle/>
          <a:p>
            <a:pPr algn="ctr"/>
            <a:r>
              <a:rPr lang="en-PH" sz="11500" b="1" dirty="0"/>
              <a:t>CDESNTE</a:t>
            </a:r>
          </a:p>
        </p:txBody>
      </p:sp>
      <p:sp>
        <p:nvSpPr>
          <p:cNvPr id="5" name="Subtitle 4">
            <a:extLst>
              <a:ext uri="{FF2B5EF4-FFF2-40B4-BE49-F238E27FC236}">
                <a16:creationId xmlns:a16="http://schemas.microsoft.com/office/drawing/2014/main" id="{ECCC4666-24C8-4E5E-8044-91842E6D0531}"/>
              </a:ext>
            </a:extLst>
          </p:cNvPr>
          <p:cNvSpPr>
            <a:spLocks noGrp="1"/>
          </p:cNvSpPr>
          <p:nvPr>
            <p:ph type="subTitle" idx="1"/>
          </p:nvPr>
        </p:nvSpPr>
        <p:spPr/>
        <p:txBody>
          <a:bodyPr>
            <a:normAutofit/>
          </a:bodyPr>
          <a:lstStyle/>
          <a:p>
            <a:pPr algn="ctr"/>
            <a:r>
              <a:rPr lang="en-PH" sz="4400" b="1" dirty="0"/>
              <a:t>DESCENT</a:t>
            </a:r>
          </a:p>
        </p:txBody>
      </p:sp>
    </p:spTree>
    <p:extLst>
      <p:ext uri="{BB962C8B-B14F-4D97-AF65-F5344CB8AC3E}">
        <p14:creationId xmlns:p14="http://schemas.microsoft.com/office/powerpoint/2010/main" val="18464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0C25B2-E2FC-4533-A32A-96FC3CDDA2A3}"/>
              </a:ext>
            </a:extLst>
          </p:cNvPr>
          <p:cNvSpPr>
            <a:spLocks noGrp="1"/>
          </p:cNvSpPr>
          <p:nvPr>
            <p:ph type="ctrTitle"/>
          </p:nvPr>
        </p:nvSpPr>
        <p:spPr>
          <a:xfrm>
            <a:off x="2264093" y="1488440"/>
            <a:ext cx="8915399" cy="2262781"/>
          </a:xfrm>
        </p:spPr>
        <p:txBody>
          <a:bodyPr>
            <a:normAutofit/>
          </a:bodyPr>
          <a:lstStyle/>
          <a:p>
            <a:pPr algn="ctr"/>
            <a:r>
              <a:rPr lang="en-PH" sz="8800" b="1" dirty="0"/>
              <a:t>TPARCIHRA</a:t>
            </a:r>
          </a:p>
        </p:txBody>
      </p:sp>
      <p:sp>
        <p:nvSpPr>
          <p:cNvPr id="5" name="Subtitle 4">
            <a:extLst>
              <a:ext uri="{FF2B5EF4-FFF2-40B4-BE49-F238E27FC236}">
                <a16:creationId xmlns:a16="http://schemas.microsoft.com/office/drawing/2014/main" id="{908772F5-3C65-4AB8-97D8-2D7431F26AB4}"/>
              </a:ext>
            </a:extLst>
          </p:cNvPr>
          <p:cNvSpPr>
            <a:spLocks noGrp="1"/>
          </p:cNvSpPr>
          <p:nvPr>
            <p:ph type="subTitle" idx="1"/>
          </p:nvPr>
        </p:nvSpPr>
        <p:spPr>
          <a:xfrm>
            <a:off x="2446973" y="4381139"/>
            <a:ext cx="8915399" cy="1126283"/>
          </a:xfrm>
        </p:spPr>
        <p:txBody>
          <a:bodyPr>
            <a:normAutofit/>
          </a:bodyPr>
          <a:lstStyle/>
          <a:p>
            <a:pPr algn="ctr"/>
            <a:r>
              <a:rPr lang="en-PH" sz="4000" dirty="0"/>
              <a:t>PATRIARCH</a:t>
            </a:r>
          </a:p>
        </p:txBody>
      </p:sp>
    </p:spTree>
    <p:extLst>
      <p:ext uri="{BB962C8B-B14F-4D97-AF65-F5344CB8AC3E}">
        <p14:creationId xmlns:p14="http://schemas.microsoft.com/office/powerpoint/2010/main" val="242479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52A6CA-9877-49AF-8457-1C6180E52736}"/>
              </a:ext>
            </a:extLst>
          </p:cNvPr>
          <p:cNvSpPr>
            <a:spLocks noGrp="1"/>
          </p:cNvSpPr>
          <p:nvPr>
            <p:ph type="ctrTitle"/>
          </p:nvPr>
        </p:nvSpPr>
        <p:spPr>
          <a:xfrm>
            <a:off x="2101533" y="1336040"/>
            <a:ext cx="8915399" cy="2262781"/>
          </a:xfrm>
        </p:spPr>
        <p:txBody>
          <a:bodyPr>
            <a:normAutofit/>
          </a:bodyPr>
          <a:lstStyle/>
          <a:p>
            <a:pPr algn="ctr"/>
            <a:r>
              <a:rPr lang="en-PH" sz="9600" b="1" dirty="0"/>
              <a:t>GOMAONYM</a:t>
            </a:r>
          </a:p>
        </p:txBody>
      </p:sp>
      <p:sp>
        <p:nvSpPr>
          <p:cNvPr id="5" name="Subtitle 4">
            <a:extLst>
              <a:ext uri="{FF2B5EF4-FFF2-40B4-BE49-F238E27FC236}">
                <a16:creationId xmlns:a16="http://schemas.microsoft.com/office/drawing/2014/main" id="{BA54A1B0-1AD0-4DD9-8C25-8F15DB730139}"/>
              </a:ext>
            </a:extLst>
          </p:cNvPr>
          <p:cNvSpPr>
            <a:spLocks noGrp="1"/>
          </p:cNvSpPr>
          <p:nvPr>
            <p:ph type="subTitle" idx="1"/>
          </p:nvPr>
        </p:nvSpPr>
        <p:spPr/>
        <p:txBody>
          <a:bodyPr>
            <a:normAutofit/>
          </a:bodyPr>
          <a:lstStyle/>
          <a:p>
            <a:pPr algn="ctr"/>
            <a:r>
              <a:rPr lang="en-PH" sz="4000" b="1" dirty="0"/>
              <a:t>MONOGAMY</a:t>
            </a:r>
          </a:p>
        </p:txBody>
      </p:sp>
    </p:spTree>
    <p:extLst>
      <p:ext uri="{BB962C8B-B14F-4D97-AF65-F5344CB8AC3E}">
        <p14:creationId xmlns:p14="http://schemas.microsoft.com/office/powerpoint/2010/main" val="2806298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266</TotalTime>
  <Words>1287</Words>
  <Application>Microsoft Office PowerPoint</Application>
  <PresentationFormat>Widescreen</PresentationFormat>
  <Paragraphs>97</Paragraphs>
  <Slides>44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Century Gothic</vt:lpstr>
      <vt:lpstr>Wingdings 3</vt:lpstr>
      <vt:lpstr>Wisp</vt:lpstr>
      <vt:lpstr>PowerPoint Presentation</vt:lpstr>
      <vt:lpstr>Let’s play!!!!</vt:lpstr>
      <vt:lpstr>GREAIMAR</vt:lpstr>
      <vt:lpstr>IPKNSIH</vt:lpstr>
      <vt:lpstr>DOBLO</vt:lpstr>
      <vt:lpstr>GNIELAE</vt:lpstr>
      <vt:lpstr>CDESNTE</vt:lpstr>
      <vt:lpstr>TPARCIHRA</vt:lpstr>
      <vt:lpstr>GOMAONYM</vt:lpstr>
      <vt:lpstr>KINSHIP</vt:lpstr>
      <vt:lpstr>KINSHIP</vt:lpstr>
      <vt:lpstr>KINSHIP</vt:lpstr>
      <vt:lpstr>TYPES OF KINSHIP</vt:lpstr>
      <vt:lpstr>KINSHIP BY BLOOD</vt:lpstr>
      <vt:lpstr>DESCENT</vt:lpstr>
      <vt:lpstr>LINEAGE</vt:lpstr>
      <vt:lpstr>PRINCIPLES OF DESCENT</vt:lpstr>
      <vt:lpstr>PowerPoint Presentation</vt:lpstr>
      <vt:lpstr>PowerPoint Presentation</vt:lpstr>
      <vt:lpstr>UNILINEAL DESCENT</vt:lpstr>
      <vt:lpstr>PowerPoint Presentation</vt:lpstr>
      <vt:lpstr>PATRILINEAL DESCENT</vt:lpstr>
      <vt:lpstr>PowerPoint Presentation</vt:lpstr>
      <vt:lpstr>MATRILINEAL DESCENT</vt:lpstr>
      <vt:lpstr>PowerPoint Presentation</vt:lpstr>
      <vt:lpstr>PowerPoint Presentation</vt:lpstr>
      <vt:lpstr>PowerPoint Presentation</vt:lpstr>
      <vt:lpstr>PowerPoint Presentation</vt:lpstr>
      <vt:lpstr>BILATERAL DESCENT</vt:lpstr>
      <vt:lpstr>KINSHIP BY MARRIAGE</vt:lpstr>
      <vt:lpstr>Article 1 of the Family Code of the Philippines</vt:lpstr>
      <vt:lpstr>MARRIAGE ACROSS CULTURE</vt:lpstr>
      <vt:lpstr>ENDOGAMY</vt:lpstr>
      <vt:lpstr>EXOGAMY</vt:lpstr>
      <vt:lpstr>PowerPoint Presentation</vt:lpstr>
      <vt:lpstr>MONOGAMY</vt:lpstr>
      <vt:lpstr>POLYGAMY</vt:lpstr>
      <vt:lpstr>POSTMARITAL RESIDENCY RULES</vt:lpstr>
      <vt:lpstr>PATRILOCAL</vt:lpstr>
      <vt:lpstr>MATRILOCAL</vt:lpstr>
      <vt:lpstr>BIOLOCAL</vt:lpstr>
      <vt:lpstr>NEOLOCAL</vt:lpstr>
      <vt:lpstr>KINSHIP BY RITUALS</vt:lpstr>
      <vt:lpstr>COMPADRAZGO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KINSHIP</dc:title>
  <dc:creator>gerrylyn balanag</dc:creator>
  <cp:lastModifiedBy>gerrylyn balanag</cp:lastModifiedBy>
  <cp:revision>28</cp:revision>
  <dcterms:created xsi:type="dcterms:W3CDTF">2018-09-25T02:40:51Z</dcterms:created>
  <dcterms:modified xsi:type="dcterms:W3CDTF">2018-09-25T07:07:48Z</dcterms:modified>
</cp:coreProperties>
</file>