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32"/>
  </p:notesMasterIdLst>
  <p:sldIdLst>
    <p:sldId id="256" r:id="rId2"/>
    <p:sldId id="273" r:id="rId3"/>
    <p:sldId id="274" r:id="rId4"/>
    <p:sldId id="275" r:id="rId5"/>
    <p:sldId id="276" r:id="rId6"/>
    <p:sldId id="278" r:id="rId7"/>
    <p:sldId id="277" r:id="rId8"/>
    <p:sldId id="279" r:id="rId9"/>
    <p:sldId id="280" r:id="rId10"/>
    <p:sldId id="281" r:id="rId11"/>
    <p:sldId id="282" r:id="rId12"/>
    <p:sldId id="283" r:id="rId13"/>
    <p:sldId id="284" r:id="rId14"/>
    <p:sldId id="285" r:id="rId15"/>
    <p:sldId id="257" r:id="rId16"/>
    <p:sldId id="258" r:id="rId17"/>
    <p:sldId id="267" r:id="rId18"/>
    <p:sldId id="262" r:id="rId19"/>
    <p:sldId id="263" r:id="rId20"/>
    <p:sldId id="259" r:id="rId21"/>
    <p:sldId id="260" r:id="rId22"/>
    <p:sldId id="261" r:id="rId23"/>
    <p:sldId id="268" r:id="rId24"/>
    <p:sldId id="264" r:id="rId25"/>
    <p:sldId id="269" r:id="rId26"/>
    <p:sldId id="265" r:id="rId27"/>
    <p:sldId id="270" r:id="rId28"/>
    <p:sldId id="266" r:id="rId29"/>
    <p:sldId id="272" r:id="rId30"/>
    <p:sldId id="27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4" d="100"/>
          <a:sy n="64" d="100"/>
        </p:scale>
        <p:origin x="74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7888B6-088E-4D34-856F-9CF98571D545}" type="datetimeFigureOut">
              <a:rPr lang="en-PH" smtClean="0"/>
              <a:t>06/09/2018</a:t>
            </a:fld>
            <a:endParaRPr lang="en-P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C6CB14-3AD4-4AE6-BEAC-A9B5D6404518}" type="slidenum">
              <a:rPr lang="en-PH" smtClean="0"/>
              <a:t>‹#›</a:t>
            </a:fld>
            <a:endParaRPr lang="en-PH"/>
          </a:p>
        </p:txBody>
      </p:sp>
    </p:spTree>
    <p:extLst>
      <p:ext uri="{BB962C8B-B14F-4D97-AF65-F5344CB8AC3E}">
        <p14:creationId xmlns:p14="http://schemas.microsoft.com/office/powerpoint/2010/main" val="3558515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Sui generis means something like “unique” “of its own kind”</a:t>
            </a:r>
          </a:p>
          <a:p>
            <a:r>
              <a:rPr lang="en-PH" dirty="0"/>
              <a:t>His argument for the existence of society is demonstrated further in its classic work suicide</a:t>
            </a:r>
          </a:p>
        </p:txBody>
      </p:sp>
      <p:sp>
        <p:nvSpPr>
          <p:cNvPr id="4" name="Slide Number Placeholder 3"/>
          <p:cNvSpPr>
            <a:spLocks noGrp="1"/>
          </p:cNvSpPr>
          <p:nvPr>
            <p:ph type="sldNum" sz="quarter" idx="10"/>
          </p:nvPr>
        </p:nvSpPr>
        <p:spPr/>
        <p:txBody>
          <a:bodyPr/>
          <a:lstStyle/>
          <a:p>
            <a:fld id="{FEC6CB14-3AD4-4AE6-BEAC-A9B5D6404518}" type="slidenum">
              <a:rPr lang="en-PH" smtClean="0"/>
              <a:t>5</a:t>
            </a:fld>
            <a:endParaRPr lang="en-PH"/>
          </a:p>
        </p:txBody>
      </p:sp>
    </p:spTree>
    <p:extLst>
      <p:ext uri="{BB962C8B-B14F-4D97-AF65-F5344CB8AC3E}">
        <p14:creationId xmlns:p14="http://schemas.microsoft.com/office/powerpoint/2010/main" val="2447579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The first piece of sociological work to use statistical methods as a primary form of argument</a:t>
            </a:r>
          </a:p>
        </p:txBody>
      </p:sp>
      <p:sp>
        <p:nvSpPr>
          <p:cNvPr id="4" name="Slide Number Placeholder 3"/>
          <p:cNvSpPr>
            <a:spLocks noGrp="1"/>
          </p:cNvSpPr>
          <p:nvPr>
            <p:ph type="sldNum" sz="quarter" idx="10"/>
          </p:nvPr>
        </p:nvSpPr>
        <p:spPr/>
        <p:txBody>
          <a:bodyPr/>
          <a:lstStyle/>
          <a:p>
            <a:fld id="{FEC6CB14-3AD4-4AE6-BEAC-A9B5D6404518}" type="slidenum">
              <a:rPr lang="en-PH" smtClean="0"/>
              <a:t>6</a:t>
            </a:fld>
            <a:endParaRPr lang="en-PH"/>
          </a:p>
        </p:txBody>
      </p:sp>
    </p:spTree>
    <p:extLst>
      <p:ext uri="{BB962C8B-B14F-4D97-AF65-F5344CB8AC3E}">
        <p14:creationId xmlns:p14="http://schemas.microsoft.com/office/powerpoint/2010/main" val="278412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Durkheim developed a theoretical typology of suicide to explain the differing effects of social factors and how they might lead to suicide. They are as follows.</a:t>
            </a:r>
            <a:endParaRPr lang="en-PH" dirty="0"/>
          </a:p>
        </p:txBody>
      </p:sp>
      <p:sp>
        <p:nvSpPr>
          <p:cNvPr id="4" name="Slide Number Placeholder 3"/>
          <p:cNvSpPr>
            <a:spLocks noGrp="1"/>
          </p:cNvSpPr>
          <p:nvPr>
            <p:ph type="sldNum" sz="quarter" idx="10"/>
          </p:nvPr>
        </p:nvSpPr>
        <p:spPr/>
        <p:txBody>
          <a:bodyPr/>
          <a:lstStyle/>
          <a:p>
            <a:fld id="{FEC6CB14-3AD4-4AE6-BEAC-A9B5D6404518}" type="slidenum">
              <a:rPr lang="en-PH" smtClean="0"/>
              <a:t>9</a:t>
            </a:fld>
            <a:endParaRPr lang="en-PH"/>
          </a:p>
        </p:txBody>
      </p:sp>
    </p:spTree>
    <p:extLst>
      <p:ext uri="{BB962C8B-B14F-4D97-AF65-F5344CB8AC3E}">
        <p14:creationId xmlns:p14="http://schemas.microsoft.com/office/powerpoint/2010/main" val="1954549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An example is someone who commits suicide for the sake of a religious or political cause, such as the infamous Japanese Kamikaze pilots of World War II, or the hijackers of the airplanes that crashed into the World Trade Center, the Pentagon, and a field in Pennsylvania on in 2001. </a:t>
            </a:r>
            <a:endParaRPr lang="en-PH" dirty="0"/>
          </a:p>
        </p:txBody>
      </p:sp>
      <p:sp>
        <p:nvSpPr>
          <p:cNvPr id="4" name="Slide Number Placeholder 3"/>
          <p:cNvSpPr>
            <a:spLocks noGrp="1"/>
          </p:cNvSpPr>
          <p:nvPr>
            <p:ph type="sldNum" sz="quarter" idx="10"/>
          </p:nvPr>
        </p:nvSpPr>
        <p:spPr/>
        <p:txBody>
          <a:bodyPr/>
          <a:lstStyle/>
          <a:p>
            <a:fld id="{FEC6CB14-3AD4-4AE6-BEAC-A9B5D6404518}" type="slidenum">
              <a:rPr lang="en-PH" smtClean="0"/>
              <a:t>11</a:t>
            </a:fld>
            <a:endParaRPr lang="en-PH"/>
          </a:p>
        </p:txBody>
      </p:sp>
    </p:spTree>
    <p:extLst>
      <p:ext uri="{BB962C8B-B14F-4D97-AF65-F5344CB8AC3E}">
        <p14:creationId xmlns:p14="http://schemas.microsoft.com/office/powerpoint/2010/main" val="2173182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Systematic because sociologists apply theoretical perspectives and research methods (the orderly approaches).</a:t>
            </a:r>
          </a:p>
          <a:p>
            <a:endParaRPr lang="en-PH" dirty="0"/>
          </a:p>
        </p:txBody>
      </p:sp>
      <p:sp>
        <p:nvSpPr>
          <p:cNvPr id="4" name="Slide Number Placeholder 3"/>
          <p:cNvSpPr>
            <a:spLocks noGrp="1"/>
          </p:cNvSpPr>
          <p:nvPr>
            <p:ph type="sldNum" sz="quarter" idx="10"/>
          </p:nvPr>
        </p:nvSpPr>
        <p:spPr/>
        <p:txBody>
          <a:bodyPr/>
          <a:lstStyle/>
          <a:p>
            <a:fld id="{FEC6CB14-3AD4-4AE6-BEAC-A9B5D6404518}" type="slidenum">
              <a:rPr lang="en-PH" smtClean="0"/>
              <a:t>15</a:t>
            </a:fld>
            <a:endParaRPr lang="en-PH"/>
          </a:p>
        </p:txBody>
      </p:sp>
    </p:spTree>
    <p:extLst>
      <p:ext uri="{BB962C8B-B14F-4D97-AF65-F5344CB8AC3E}">
        <p14:creationId xmlns:p14="http://schemas.microsoft.com/office/powerpoint/2010/main" val="3495038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involves a conscious effort to go beyond the obvious and question what is accepted as true or common sense. </a:t>
            </a:r>
          </a:p>
          <a:p>
            <a:endParaRPr lang="en-US" dirty="0"/>
          </a:p>
          <a:p>
            <a:endParaRPr lang="en-PH" dirty="0"/>
          </a:p>
        </p:txBody>
      </p:sp>
      <p:sp>
        <p:nvSpPr>
          <p:cNvPr id="4" name="Slide Number Placeholder 3"/>
          <p:cNvSpPr>
            <a:spLocks noGrp="1"/>
          </p:cNvSpPr>
          <p:nvPr>
            <p:ph type="sldNum" sz="quarter" idx="10"/>
          </p:nvPr>
        </p:nvSpPr>
        <p:spPr/>
        <p:txBody>
          <a:bodyPr/>
          <a:lstStyle/>
          <a:p>
            <a:fld id="{FEC6CB14-3AD4-4AE6-BEAC-A9B5D6404518}" type="slidenum">
              <a:rPr lang="en-PH" smtClean="0"/>
              <a:t>21</a:t>
            </a:fld>
            <a:endParaRPr lang="en-PH"/>
          </a:p>
        </p:txBody>
      </p:sp>
    </p:spTree>
    <p:extLst>
      <p:ext uri="{BB962C8B-B14F-4D97-AF65-F5344CB8AC3E}">
        <p14:creationId xmlns:p14="http://schemas.microsoft.com/office/powerpoint/2010/main" val="425784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For example: what general behavior of high-income women that we can see when it comes to the expectation of men they marry? Likewise, what general behavior of the low-income women when it comes to the same expectation? </a:t>
            </a:r>
            <a:endParaRPr lang="en-PH" dirty="0"/>
          </a:p>
        </p:txBody>
      </p:sp>
      <p:sp>
        <p:nvSpPr>
          <p:cNvPr id="4" name="Slide Number Placeholder 3"/>
          <p:cNvSpPr>
            <a:spLocks noGrp="1"/>
          </p:cNvSpPr>
          <p:nvPr>
            <p:ph type="sldNum" sz="quarter" idx="10"/>
          </p:nvPr>
        </p:nvSpPr>
        <p:spPr/>
        <p:txBody>
          <a:bodyPr/>
          <a:lstStyle/>
          <a:p>
            <a:fld id="{FEC6CB14-3AD4-4AE6-BEAC-A9B5D6404518}" type="slidenum">
              <a:rPr lang="en-PH" smtClean="0"/>
              <a:t>26</a:t>
            </a:fld>
            <a:endParaRPr lang="en-PH"/>
          </a:p>
        </p:txBody>
      </p:sp>
    </p:spTree>
    <p:extLst>
      <p:ext uri="{BB962C8B-B14F-4D97-AF65-F5344CB8AC3E}">
        <p14:creationId xmlns:p14="http://schemas.microsoft.com/office/powerpoint/2010/main" val="3562147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(e.g. people have many reasons getting married or enrolling at a particular university)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how many children that couples in the world would like to have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PH" dirty="0"/>
          </a:p>
        </p:txBody>
      </p:sp>
      <p:sp>
        <p:nvSpPr>
          <p:cNvPr id="4" name="Slide Number Placeholder 3"/>
          <p:cNvSpPr>
            <a:spLocks noGrp="1"/>
          </p:cNvSpPr>
          <p:nvPr>
            <p:ph type="sldNum" sz="quarter" idx="10"/>
          </p:nvPr>
        </p:nvSpPr>
        <p:spPr/>
        <p:txBody>
          <a:bodyPr/>
          <a:lstStyle/>
          <a:p>
            <a:fld id="{FEC6CB14-3AD4-4AE6-BEAC-A9B5D6404518}" type="slidenum">
              <a:rPr lang="en-PH" smtClean="0"/>
              <a:t>27</a:t>
            </a:fld>
            <a:endParaRPr lang="en-PH"/>
          </a:p>
        </p:txBody>
      </p:sp>
    </p:spTree>
    <p:extLst>
      <p:ext uri="{BB962C8B-B14F-4D97-AF65-F5344CB8AC3E}">
        <p14:creationId xmlns:p14="http://schemas.microsoft.com/office/powerpoint/2010/main" val="639831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FEC6CB14-3AD4-4AE6-BEAC-A9B5D6404518}" type="slidenum">
              <a:rPr lang="en-PH" smtClean="0"/>
              <a:t>28</a:t>
            </a:fld>
            <a:endParaRPr lang="en-PH"/>
          </a:p>
        </p:txBody>
      </p:sp>
    </p:spTree>
    <p:extLst>
      <p:ext uri="{BB962C8B-B14F-4D97-AF65-F5344CB8AC3E}">
        <p14:creationId xmlns:p14="http://schemas.microsoft.com/office/powerpoint/2010/main" val="30397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9/6/2018</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336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70090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75661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9864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65411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666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36147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74294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555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937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05830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t>9/6/2018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7585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9/6/2018</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220397"/>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86237-D918-48CA-BE87-6868E387F6CA}"/>
              </a:ext>
            </a:extLst>
          </p:cNvPr>
          <p:cNvSpPr>
            <a:spLocks noGrp="1"/>
          </p:cNvSpPr>
          <p:nvPr>
            <p:ph type="ctrTitle"/>
          </p:nvPr>
        </p:nvSpPr>
        <p:spPr>
          <a:xfrm>
            <a:off x="1361661" y="1520686"/>
            <a:ext cx="9869556" cy="2981740"/>
          </a:xfrm>
          <a:no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Autofit/>
          </a:bodyPr>
          <a:lstStyle/>
          <a:p>
            <a:r>
              <a:rPr lang="en-PH" sz="9600" dirty="0">
                <a:latin typeface="Bahnschrift SemiBold" panose="020B0502040204020203" pitchFamily="34" charset="0"/>
              </a:rPr>
              <a:t>SOCIOLOGICAL PERSPECTIVE</a:t>
            </a:r>
          </a:p>
        </p:txBody>
      </p:sp>
    </p:spTree>
    <p:extLst>
      <p:ext uri="{BB962C8B-B14F-4D97-AF65-F5344CB8AC3E}">
        <p14:creationId xmlns:p14="http://schemas.microsoft.com/office/powerpoint/2010/main" val="3777720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F601E-13CD-4EF3-B181-C7A19A0EC1D6}"/>
              </a:ext>
            </a:extLst>
          </p:cNvPr>
          <p:cNvSpPr>
            <a:spLocks noGrp="1"/>
          </p:cNvSpPr>
          <p:nvPr>
            <p:ph type="title"/>
          </p:nvPr>
        </p:nvSpPr>
        <p:spPr>
          <a:xfrm>
            <a:off x="1481865" y="342420"/>
            <a:ext cx="9291215" cy="1049235"/>
          </a:xfrm>
        </p:spPr>
        <p:txBody>
          <a:bodyPr>
            <a:normAutofit/>
          </a:bodyPr>
          <a:lstStyle/>
          <a:p>
            <a:r>
              <a:rPr lang="en-US" sz="6000" dirty="0"/>
              <a:t>Anomic suicide</a:t>
            </a:r>
            <a:endParaRPr lang="en-PH" sz="6000" dirty="0"/>
          </a:p>
        </p:txBody>
      </p:sp>
      <p:sp>
        <p:nvSpPr>
          <p:cNvPr id="3" name="Content Placeholder 2">
            <a:extLst>
              <a:ext uri="{FF2B5EF4-FFF2-40B4-BE49-F238E27FC236}">
                <a16:creationId xmlns:a16="http://schemas.microsoft.com/office/drawing/2014/main" id="{C06BA568-7F8E-4430-A131-050529DA5593}"/>
              </a:ext>
            </a:extLst>
          </p:cNvPr>
          <p:cNvSpPr>
            <a:spLocks noGrp="1"/>
          </p:cNvSpPr>
          <p:nvPr>
            <p:ph idx="1"/>
          </p:nvPr>
        </p:nvSpPr>
        <p:spPr>
          <a:xfrm>
            <a:off x="496957" y="1578410"/>
            <a:ext cx="11390243" cy="4842268"/>
          </a:xfrm>
        </p:spPr>
        <p:txBody>
          <a:bodyPr>
            <a:normAutofit lnSpcReduction="10000"/>
          </a:bodyPr>
          <a:lstStyle/>
          <a:p>
            <a:r>
              <a:rPr lang="en-US" sz="3200" dirty="0"/>
              <a:t>Occurs when a person experiences anomie, a sense of disconnection from society and a feeling of not belonging that result from weakened social cohesion. </a:t>
            </a:r>
          </a:p>
          <a:p>
            <a:r>
              <a:rPr lang="en-US" sz="3200" dirty="0"/>
              <a:t>Anomie occurs during a period of serious social, economic, or political upheaval, which results in quick and extreme changes to society and everyday life. In such circumstances, a person might feel so confused and disconnected that they choose to commit suicide.​</a:t>
            </a:r>
            <a:endParaRPr lang="en-PH" sz="3200" dirty="0"/>
          </a:p>
        </p:txBody>
      </p:sp>
    </p:spTree>
    <p:extLst>
      <p:ext uri="{BB962C8B-B14F-4D97-AF65-F5344CB8AC3E}">
        <p14:creationId xmlns:p14="http://schemas.microsoft.com/office/powerpoint/2010/main" val="4088760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B9473-E1A9-4DE2-B5EF-CF6020403E93}"/>
              </a:ext>
            </a:extLst>
          </p:cNvPr>
          <p:cNvSpPr>
            <a:spLocks noGrp="1"/>
          </p:cNvSpPr>
          <p:nvPr>
            <p:ph type="title"/>
          </p:nvPr>
        </p:nvSpPr>
        <p:spPr>
          <a:xfrm>
            <a:off x="934278" y="342420"/>
            <a:ext cx="9807329" cy="1049235"/>
          </a:xfrm>
        </p:spPr>
        <p:txBody>
          <a:bodyPr>
            <a:normAutofit/>
          </a:bodyPr>
          <a:lstStyle/>
          <a:p>
            <a:r>
              <a:rPr lang="en-US" sz="6000" dirty="0"/>
              <a:t>Altruistic suicide</a:t>
            </a:r>
            <a:endParaRPr lang="en-PH" sz="6000" dirty="0"/>
          </a:p>
        </p:txBody>
      </p:sp>
      <p:sp>
        <p:nvSpPr>
          <p:cNvPr id="3" name="Content Placeholder 2">
            <a:extLst>
              <a:ext uri="{FF2B5EF4-FFF2-40B4-BE49-F238E27FC236}">
                <a16:creationId xmlns:a16="http://schemas.microsoft.com/office/drawing/2014/main" id="{32D316FE-2708-4AFF-9163-C39587569BF7}"/>
              </a:ext>
            </a:extLst>
          </p:cNvPr>
          <p:cNvSpPr>
            <a:spLocks noGrp="1"/>
          </p:cNvSpPr>
          <p:nvPr>
            <p:ph idx="1"/>
          </p:nvPr>
        </p:nvSpPr>
        <p:spPr>
          <a:xfrm>
            <a:off x="357809" y="2015732"/>
            <a:ext cx="11579088" cy="3450613"/>
          </a:xfrm>
        </p:spPr>
        <p:txBody>
          <a:bodyPr>
            <a:normAutofit lnSpcReduction="10000"/>
          </a:bodyPr>
          <a:lstStyle/>
          <a:p>
            <a:r>
              <a:rPr lang="en-US" sz="3200" dirty="0"/>
              <a:t>It happens when there is excessive regulation of individuals by social forces, such that a person will be moved to kill themselves for the benefit of a cause or for society at large.</a:t>
            </a:r>
          </a:p>
          <a:p>
            <a:r>
              <a:rPr lang="en-US" sz="3200" dirty="0"/>
              <a:t>In such social circumstances, people are so strongly integrated into social expectations and society itself that they will kill themselves in an effort to achieve collective goals.</a:t>
            </a:r>
            <a:endParaRPr lang="en-PH" sz="3200" dirty="0"/>
          </a:p>
        </p:txBody>
      </p:sp>
    </p:spTree>
    <p:extLst>
      <p:ext uri="{BB962C8B-B14F-4D97-AF65-F5344CB8AC3E}">
        <p14:creationId xmlns:p14="http://schemas.microsoft.com/office/powerpoint/2010/main" val="342722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BCA4-8737-44FE-8FFE-F5446978732C}"/>
              </a:ext>
            </a:extLst>
          </p:cNvPr>
          <p:cNvSpPr>
            <a:spLocks noGrp="1"/>
          </p:cNvSpPr>
          <p:nvPr>
            <p:ph type="title"/>
          </p:nvPr>
        </p:nvSpPr>
        <p:spPr>
          <a:xfrm>
            <a:off x="1450392" y="233089"/>
            <a:ext cx="9291215" cy="1049235"/>
          </a:xfrm>
        </p:spPr>
        <p:txBody>
          <a:bodyPr>
            <a:normAutofit/>
          </a:bodyPr>
          <a:lstStyle/>
          <a:p>
            <a:r>
              <a:rPr lang="en-US" sz="6600" dirty="0"/>
              <a:t>Egoistic suicide</a:t>
            </a:r>
            <a:endParaRPr lang="en-PH" sz="6600" dirty="0"/>
          </a:p>
        </p:txBody>
      </p:sp>
      <p:sp>
        <p:nvSpPr>
          <p:cNvPr id="3" name="Content Placeholder 2">
            <a:extLst>
              <a:ext uri="{FF2B5EF4-FFF2-40B4-BE49-F238E27FC236}">
                <a16:creationId xmlns:a16="http://schemas.microsoft.com/office/drawing/2014/main" id="{B84F319C-1225-44B5-BF13-6B52E58F18CA}"/>
              </a:ext>
            </a:extLst>
          </p:cNvPr>
          <p:cNvSpPr>
            <a:spLocks noGrp="1"/>
          </p:cNvSpPr>
          <p:nvPr>
            <p:ph idx="1"/>
          </p:nvPr>
        </p:nvSpPr>
        <p:spPr>
          <a:xfrm>
            <a:off x="318053" y="1848678"/>
            <a:ext cx="11638721" cy="4666902"/>
          </a:xfrm>
        </p:spPr>
        <p:txBody>
          <a:bodyPr>
            <a:normAutofit/>
          </a:bodyPr>
          <a:lstStyle/>
          <a:p>
            <a:pPr algn="just"/>
            <a:r>
              <a:rPr lang="en-US" sz="3600" dirty="0"/>
              <a:t>It happens when people feel totally detached from society. Ordinarily, people are integrated into society by work roles, ties to family and community, and other social bonds. When these bonds are weakened through retirement or loss of family and friends, the likelihood of egoistic suicide increases. Elderly people who lose these ties are the most susceptible to egoistic suicide.</a:t>
            </a:r>
            <a:endParaRPr lang="en-PH" sz="3600" dirty="0"/>
          </a:p>
        </p:txBody>
      </p:sp>
    </p:spTree>
    <p:extLst>
      <p:ext uri="{BB962C8B-B14F-4D97-AF65-F5344CB8AC3E}">
        <p14:creationId xmlns:p14="http://schemas.microsoft.com/office/powerpoint/2010/main" val="954698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F8FB1-983F-48CF-BD2F-F8F70BB3C2C7}"/>
              </a:ext>
            </a:extLst>
          </p:cNvPr>
          <p:cNvSpPr>
            <a:spLocks noGrp="1"/>
          </p:cNvSpPr>
          <p:nvPr>
            <p:ph type="title"/>
          </p:nvPr>
        </p:nvSpPr>
        <p:spPr>
          <a:xfrm>
            <a:off x="1450392" y="426832"/>
            <a:ext cx="9291215" cy="1049235"/>
          </a:xfrm>
        </p:spPr>
        <p:txBody>
          <a:bodyPr>
            <a:normAutofit/>
          </a:bodyPr>
          <a:lstStyle/>
          <a:p>
            <a:r>
              <a:rPr lang="en-US" sz="6600" dirty="0"/>
              <a:t>Fatalistic suicide</a:t>
            </a:r>
            <a:endParaRPr lang="en-PH" sz="6600" dirty="0"/>
          </a:p>
        </p:txBody>
      </p:sp>
      <p:sp>
        <p:nvSpPr>
          <p:cNvPr id="3" name="Content Placeholder 2">
            <a:extLst>
              <a:ext uri="{FF2B5EF4-FFF2-40B4-BE49-F238E27FC236}">
                <a16:creationId xmlns:a16="http://schemas.microsoft.com/office/drawing/2014/main" id="{4B4BA514-EE0C-4659-8829-E899C1B5096D}"/>
              </a:ext>
            </a:extLst>
          </p:cNvPr>
          <p:cNvSpPr>
            <a:spLocks noGrp="1"/>
          </p:cNvSpPr>
          <p:nvPr>
            <p:ph idx="1"/>
          </p:nvPr>
        </p:nvSpPr>
        <p:spPr>
          <a:xfrm>
            <a:off x="427383" y="2185248"/>
            <a:ext cx="11499574" cy="4245920"/>
          </a:xfrm>
        </p:spPr>
        <p:txBody>
          <a:bodyPr>
            <a:normAutofit/>
          </a:bodyPr>
          <a:lstStyle/>
          <a:p>
            <a:r>
              <a:rPr lang="en-US" sz="3600" dirty="0"/>
              <a:t>It occurs under conditions of extreme social regulation that result in oppressive conditions and a denial of the self and of agency. In such a situation a person may elect to die rather than continue enduring the oppressive conditions, such as the case of suicide among prisoners.</a:t>
            </a:r>
            <a:endParaRPr lang="en-PH" sz="3600" dirty="0"/>
          </a:p>
        </p:txBody>
      </p:sp>
    </p:spTree>
    <p:extLst>
      <p:ext uri="{BB962C8B-B14F-4D97-AF65-F5344CB8AC3E}">
        <p14:creationId xmlns:p14="http://schemas.microsoft.com/office/powerpoint/2010/main" val="3256064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3FA370-0805-4E48-9338-846C547AF211}"/>
              </a:ext>
            </a:extLst>
          </p:cNvPr>
          <p:cNvSpPr>
            <a:spLocks noGrp="1"/>
          </p:cNvSpPr>
          <p:nvPr>
            <p:ph idx="1"/>
          </p:nvPr>
        </p:nvSpPr>
        <p:spPr>
          <a:xfrm>
            <a:off x="362778" y="1162879"/>
            <a:ext cx="11466443" cy="4840180"/>
          </a:xfrm>
        </p:spPr>
        <p:txBody>
          <a:bodyPr>
            <a:normAutofit/>
          </a:bodyPr>
          <a:lstStyle/>
          <a:p>
            <a:r>
              <a:rPr lang="en-PH" sz="5400" dirty="0"/>
              <a:t>The common consciousness is basically the collection of all the beliefs, morals and ideas that are the social facts in a given society.</a:t>
            </a:r>
          </a:p>
        </p:txBody>
      </p:sp>
    </p:spTree>
    <p:extLst>
      <p:ext uri="{BB962C8B-B14F-4D97-AF65-F5344CB8AC3E}">
        <p14:creationId xmlns:p14="http://schemas.microsoft.com/office/powerpoint/2010/main" val="2277270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AFADD-B0B8-489C-8B47-DADEBC09885D}"/>
              </a:ext>
            </a:extLst>
          </p:cNvPr>
          <p:cNvSpPr>
            <a:spLocks noGrp="1"/>
          </p:cNvSpPr>
          <p:nvPr>
            <p:ph type="title"/>
          </p:nvPr>
        </p:nvSpPr>
        <p:spPr>
          <a:xfrm>
            <a:off x="1450079" y="339365"/>
            <a:ext cx="9291215" cy="115007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fontScale="90000"/>
          </a:bodyPr>
          <a:lstStyle/>
          <a:p>
            <a:br>
              <a:rPr lang="en-US" sz="6700" b="1" dirty="0"/>
            </a:br>
            <a:r>
              <a:rPr lang="en-US" sz="6700" b="1" dirty="0"/>
              <a:t>What is</a:t>
            </a:r>
            <a:r>
              <a:rPr lang="en-US" sz="6700" dirty="0"/>
              <a:t> </a:t>
            </a:r>
            <a:r>
              <a:rPr lang="en-US" sz="6700" b="1" dirty="0"/>
              <a:t>Sociology</a:t>
            </a:r>
            <a:r>
              <a:rPr lang="en-US" sz="6700" dirty="0"/>
              <a:t>? </a:t>
            </a:r>
            <a:br>
              <a:rPr lang="en-PH" sz="3600" dirty="0"/>
            </a:br>
            <a:endParaRPr lang="en-PH" sz="3600" dirty="0"/>
          </a:p>
        </p:txBody>
      </p:sp>
      <p:sp>
        <p:nvSpPr>
          <p:cNvPr id="3" name="Content Placeholder 2">
            <a:extLst>
              <a:ext uri="{FF2B5EF4-FFF2-40B4-BE49-F238E27FC236}">
                <a16:creationId xmlns:a16="http://schemas.microsoft.com/office/drawing/2014/main" id="{32685162-82DF-4923-909D-120A6A7D8F33}"/>
              </a:ext>
            </a:extLst>
          </p:cNvPr>
          <p:cNvSpPr>
            <a:spLocks noGrp="1"/>
          </p:cNvSpPr>
          <p:nvPr>
            <p:ph sz="quarter" idx="13"/>
          </p:nvPr>
        </p:nvSpPr>
        <p:spPr>
          <a:xfrm>
            <a:off x="194506" y="1347315"/>
            <a:ext cx="11802359" cy="4887798"/>
          </a:xfrm>
        </p:spPr>
        <p:txBody>
          <a:bodyPr>
            <a:normAutofit fontScale="92500"/>
          </a:bodyPr>
          <a:lstStyle/>
          <a:p>
            <a:endParaRPr lang="en-PH" sz="4800" dirty="0"/>
          </a:p>
          <a:p>
            <a:pPr algn="just"/>
            <a:r>
              <a:rPr lang="en-US" sz="4800" dirty="0"/>
              <a:t>According to John J. Macionis, sociology is the </a:t>
            </a:r>
            <a:r>
              <a:rPr lang="en-US" sz="4800" i="1" dirty="0"/>
              <a:t>systematic study</a:t>
            </a:r>
            <a:r>
              <a:rPr lang="en-US" sz="4800" dirty="0"/>
              <a:t> of </a:t>
            </a:r>
            <a:r>
              <a:rPr lang="en-US" sz="4800" i="1" dirty="0"/>
              <a:t>human society</a:t>
            </a:r>
            <a:r>
              <a:rPr lang="en-US" sz="4800" dirty="0"/>
              <a:t>. </a:t>
            </a:r>
          </a:p>
          <a:p>
            <a:pPr algn="just"/>
            <a:r>
              <a:rPr lang="en-US" sz="4800" dirty="0"/>
              <a:t>Diana Kendall defined sociology as the systematic study of human society and social interaction. </a:t>
            </a:r>
            <a:endParaRPr lang="en-PH" sz="4400" dirty="0"/>
          </a:p>
        </p:txBody>
      </p:sp>
    </p:spTree>
    <p:extLst>
      <p:ext uri="{BB962C8B-B14F-4D97-AF65-F5344CB8AC3E}">
        <p14:creationId xmlns:p14="http://schemas.microsoft.com/office/powerpoint/2010/main" val="3146911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4BA1B-C7BD-4A2A-9EF1-AE965AB2D94F}"/>
              </a:ext>
            </a:extLst>
          </p:cNvPr>
          <p:cNvSpPr>
            <a:spLocks noGrp="1"/>
          </p:cNvSpPr>
          <p:nvPr>
            <p:ph type="title"/>
          </p:nvPr>
        </p:nvSpPr>
        <p:spPr>
          <a:xfrm>
            <a:off x="914401" y="380313"/>
            <a:ext cx="10406270" cy="1508122"/>
          </a:xfrm>
        </p:spPr>
        <p:txBody>
          <a:bodyPr>
            <a:normAutofit/>
          </a:bodyPr>
          <a:lstStyle/>
          <a:p>
            <a:r>
              <a:rPr lang="en-PH" sz="7200" b="1" dirty="0"/>
              <a:t>Why study?</a:t>
            </a:r>
          </a:p>
        </p:txBody>
      </p:sp>
      <p:sp>
        <p:nvSpPr>
          <p:cNvPr id="3" name="Content Placeholder 2">
            <a:extLst>
              <a:ext uri="{FF2B5EF4-FFF2-40B4-BE49-F238E27FC236}">
                <a16:creationId xmlns:a16="http://schemas.microsoft.com/office/drawing/2014/main" id="{99CE9CA0-0BD4-4383-B7A6-9D2F95DD46F5}"/>
              </a:ext>
            </a:extLst>
          </p:cNvPr>
          <p:cNvSpPr>
            <a:spLocks noGrp="1"/>
          </p:cNvSpPr>
          <p:nvPr>
            <p:ph sz="quarter" idx="13"/>
          </p:nvPr>
        </p:nvSpPr>
        <p:spPr>
          <a:xfrm>
            <a:off x="536712" y="2225280"/>
            <a:ext cx="11420061" cy="3847528"/>
          </a:xfrm>
        </p:spPr>
        <p:txBody>
          <a:bodyPr>
            <a:normAutofit lnSpcReduction="10000"/>
          </a:bodyPr>
          <a:lstStyle/>
          <a:p>
            <a:r>
              <a:rPr lang="en-US" sz="5400" dirty="0"/>
              <a:t>In order to develop theories of how human behavior is shaped by group life and how group life is affected by individuals. </a:t>
            </a:r>
            <a:endParaRPr lang="en-PH" sz="5400" dirty="0"/>
          </a:p>
        </p:txBody>
      </p:sp>
    </p:spTree>
    <p:extLst>
      <p:ext uri="{BB962C8B-B14F-4D97-AF65-F5344CB8AC3E}">
        <p14:creationId xmlns:p14="http://schemas.microsoft.com/office/powerpoint/2010/main" val="1395786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505CF0-98CA-46C3-A1F6-8DE1F984F65E}"/>
              </a:ext>
            </a:extLst>
          </p:cNvPr>
          <p:cNvSpPr>
            <a:spLocks noGrp="1"/>
          </p:cNvSpPr>
          <p:nvPr>
            <p:ph type="title"/>
          </p:nvPr>
        </p:nvSpPr>
        <p:spPr>
          <a:xfrm>
            <a:off x="1774423" y="1163856"/>
            <a:ext cx="8711360" cy="2891309"/>
          </a:xfrm>
        </p:spPr>
        <p:txBody>
          <a:bodyPr>
            <a:noAutofit/>
          </a:bodyPr>
          <a:lstStyle/>
          <a:p>
            <a:r>
              <a:rPr lang="en-PH" sz="9600" dirty="0"/>
              <a:t>TWO SUBCATEGORIES</a:t>
            </a:r>
          </a:p>
        </p:txBody>
      </p:sp>
    </p:spTree>
    <p:extLst>
      <p:ext uri="{BB962C8B-B14F-4D97-AF65-F5344CB8AC3E}">
        <p14:creationId xmlns:p14="http://schemas.microsoft.com/office/powerpoint/2010/main" val="1717697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F742F9-A681-4868-8ACB-B9BD6AE80819}"/>
              </a:ext>
            </a:extLst>
          </p:cNvPr>
          <p:cNvSpPr>
            <a:spLocks noGrp="1"/>
          </p:cNvSpPr>
          <p:nvPr>
            <p:ph sz="quarter" idx="13"/>
          </p:nvPr>
        </p:nvSpPr>
        <p:spPr>
          <a:xfrm>
            <a:off x="258417" y="785191"/>
            <a:ext cx="11718235" cy="5006009"/>
          </a:xfrm>
        </p:spPr>
        <p:txBody>
          <a:bodyPr>
            <a:normAutofit/>
          </a:bodyPr>
          <a:lstStyle/>
          <a:p>
            <a:r>
              <a:rPr lang="en-US" sz="5400" dirty="0">
                <a:solidFill>
                  <a:schemeClr val="accent1">
                    <a:lumMod val="75000"/>
                  </a:schemeClr>
                </a:solidFill>
                <a:effectLst>
                  <a:outerShdw blurRad="38100" dist="38100" dir="2700000" algn="tl">
                    <a:srgbClr val="000000">
                      <a:alpha val="43137"/>
                    </a:srgbClr>
                  </a:outerShdw>
                </a:effectLst>
              </a:rPr>
              <a:t>Microsociology</a:t>
            </a:r>
            <a:r>
              <a:rPr lang="en-US" sz="5400" dirty="0"/>
              <a:t> which is the detailed study of what people say, do, and think moment by moment as they go about their daily lives. </a:t>
            </a:r>
          </a:p>
        </p:txBody>
      </p:sp>
    </p:spTree>
    <p:extLst>
      <p:ext uri="{BB962C8B-B14F-4D97-AF65-F5344CB8AC3E}">
        <p14:creationId xmlns:p14="http://schemas.microsoft.com/office/powerpoint/2010/main" val="474408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578DCD-39D4-493C-B873-53FC3CCA54AB}"/>
              </a:ext>
            </a:extLst>
          </p:cNvPr>
          <p:cNvSpPr>
            <a:spLocks noGrp="1"/>
          </p:cNvSpPr>
          <p:nvPr>
            <p:ph sz="quarter" idx="13"/>
          </p:nvPr>
        </p:nvSpPr>
        <p:spPr>
          <a:xfrm>
            <a:off x="566533" y="975613"/>
            <a:ext cx="11390242" cy="4480969"/>
          </a:xfrm>
        </p:spPr>
        <p:txBody>
          <a:bodyPr>
            <a:normAutofit/>
          </a:bodyPr>
          <a:lstStyle/>
          <a:p>
            <a:r>
              <a:rPr lang="en-US" sz="5400" dirty="0">
                <a:solidFill>
                  <a:schemeClr val="accent1">
                    <a:lumMod val="75000"/>
                  </a:schemeClr>
                </a:solidFill>
                <a:effectLst>
                  <a:outerShdw blurRad="38100" dist="38100" dir="2700000" algn="tl">
                    <a:srgbClr val="000000">
                      <a:alpha val="43137"/>
                    </a:srgbClr>
                  </a:outerShdw>
                </a:effectLst>
              </a:rPr>
              <a:t>Macrosociology </a:t>
            </a:r>
            <a:r>
              <a:rPr lang="en-US" sz="5400" dirty="0"/>
              <a:t>which focuses upon large-scale and long-term social processes of organizations, institutions, and broad social patterns. </a:t>
            </a:r>
          </a:p>
          <a:p>
            <a:endParaRPr lang="en-PH" sz="5400" dirty="0"/>
          </a:p>
        </p:txBody>
      </p:sp>
    </p:spTree>
    <p:extLst>
      <p:ext uri="{BB962C8B-B14F-4D97-AF65-F5344CB8AC3E}">
        <p14:creationId xmlns:p14="http://schemas.microsoft.com/office/powerpoint/2010/main" val="54420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70862E-289B-45E0-AB9D-D5E04B34709F}"/>
              </a:ext>
            </a:extLst>
          </p:cNvPr>
          <p:cNvSpPr>
            <a:spLocks noGrp="1"/>
          </p:cNvSpPr>
          <p:nvPr>
            <p:ph idx="1"/>
          </p:nvPr>
        </p:nvSpPr>
        <p:spPr>
          <a:xfrm>
            <a:off x="450574" y="524863"/>
            <a:ext cx="11536017" cy="6899668"/>
          </a:xfrm>
        </p:spPr>
        <p:txBody>
          <a:bodyPr>
            <a:noAutofit/>
          </a:bodyPr>
          <a:lstStyle/>
          <a:p>
            <a:r>
              <a:rPr lang="en-PH" sz="4800" dirty="0"/>
              <a:t>The term “society” came from the Latin word </a:t>
            </a:r>
            <a:r>
              <a:rPr lang="en-PH" sz="4800" i="1" dirty="0" err="1"/>
              <a:t>societas</a:t>
            </a:r>
            <a:r>
              <a:rPr lang="en-PH" sz="4800" dirty="0"/>
              <a:t>, which in turn was derived from the noun </a:t>
            </a:r>
            <a:r>
              <a:rPr lang="en-PH" sz="4800" i="1" dirty="0"/>
              <a:t>socius </a:t>
            </a:r>
            <a:r>
              <a:rPr lang="en-PH" sz="4800" dirty="0"/>
              <a:t>(comrade, friend, ally”) used to describe a bond or interaction between parties that are friendly, or at least civil.</a:t>
            </a:r>
          </a:p>
        </p:txBody>
      </p:sp>
    </p:spTree>
    <p:extLst>
      <p:ext uri="{BB962C8B-B14F-4D97-AF65-F5344CB8AC3E}">
        <p14:creationId xmlns:p14="http://schemas.microsoft.com/office/powerpoint/2010/main" val="1689890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0EFFF-6AAD-4A8E-BD51-CC7181A24240}"/>
              </a:ext>
            </a:extLst>
          </p:cNvPr>
          <p:cNvSpPr>
            <a:spLocks noGrp="1"/>
          </p:cNvSpPr>
          <p:nvPr>
            <p:ph type="title"/>
          </p:nvPr>
        </p:nvSpPr>
        <p:spPr>
          <a:xfrm>
            <a:off x="150829" y="542183"/>
            <a:ext cx="11547835" cy="1049235"/>
          </a:xfrm>
        </p:spPr>
        <p:txBody>
          <a:bodyPr>
            <a:normAutofit/>
          </a:bodyPr>
          <a:lstStyle/>
          <a:p>
            <a:r>
              <a:rPr lang="en-PH" sz="5400" dirty="0">
                <a:effectLst>
                  <a:outerShdw blurRad="38100" dist="38100" dir="2700000" algn="tl">
                    <a:srgbClr val="000000">
                      <a:alpha val="43137"/>
                    </a:srgbClr>
                  </a:outerShdw>
                </a:effectLst>
              </a:rPr>
              <a:t>What is sociological perspective?</a:t>
            </a:r>
          </a:p>
        </p:txBody>
      </p:sp>
      <p:sp>
        <p:nvSpPr>
          <p:cNvPr id="3" name="Content Placeholder 2">
            <a:extLst>
              <a:ext uri="{FF2B5EF4-FFF2-40B4-BE49-F238E27FC236}">
                <a16:creationId xmlns:a16="http://schemas.microsoft.com/office/drawing/2014/main" id="{966AADB6-E56E-465D-A4EC-6611DBEF2762}"/>
              </a:ext>
            </a:extLst>
          </p:cNvPr>
          <p:cNvSpPr>
            <a:spLocks noGrp="1"/>
          </p:cNvSpPr>
          <p:nvPr>
            <p:ph sz="quarter" idx="13"/>
          </p:nvPr>
        </p:nvSpPr>
        <p:spPr>
          <a:xfrm>
            <a:off x="595147" y="2146853"/>
            <a:ext cx="11001706" cy="3670168"/>
          </a:xfrm>
        </p:spPr>
        <p:txBody>
          <a:bodyPr>
            <a:normAutofit/>
          </a:bodyPr>
          <a:lstStyle/>
          <a:p>
            <a:r>
              <a:rPr lang="en-US" sz="6000" dirty="0"/>
              <a:t>A perspective is simply a "way of seeing" something.</a:t>
            </a:r>
            <a:endParaRPr lang="en-PH" sz="6000" dirty="0"/>
          </a:p>
        </p:txBody>
      </p:sp>
    </p:spTree>
    <p:extLst>
      <p:ext uri="{BB962C8B-B14F-4D97-AF65-F5344CB8AC3E}">
        <p14:creationId xmlns:p14="http://schemas.microsoft.com/office/powerpoint/2010/main" val="3582181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F8D70-929A-4219-97C7-328FF9066040}"/>
              </a:ext>
            </a:extLst>
          </p:cNvPr>
          <p:cNvSpPr>
            <a:spLocks noGrp="1"/>
          </p:cNvSpPr>
          <p:nvPr>
            <p:ph sz="quarter" idx="13"/>
          </p:nvPr>
        </p:nvSpPr>
        <p:spPr>
          <a:xfrm>
            <a:off x="289088" y="348792"/>
            <a:ext cx="11826712" cy="5688290"/>
          </a:xfrm>
        </p:spPr>
        <p:txBody>
          <a:bodyPr>
            <a:normAutofit fontScale="92500"/>
          </a:bodyPr>
          <a:lstStyle/>
          <a:p>
            <a:r>
              <a:rPr lang="en-US" sz="4400" dirty="0"/>
              <a:t>The sociological perspective is a particular way of approaching phenomena common in sociology. It involves maintaining objectivity and not being influenced by one’s values. </a:t>
            </a:r>
          </a:p>
          <a:p>
            <a:endParaRPr lang="en-US" sz="4400" dirty="0"/>
          </a:p>
          <a:p>
            <a:r>
              <a:rPr lang="en-US" sz="4400" dirty="0"/>
              <a:t>The sociological perspective often assumes that “official” explanations are incomplete or self-serving.</a:t>
            </a:r>
            <a:endParaRPr lang="en-PH" sz="4400" dirty="0"/>
          </a:p>
        </p:txBody>
      </p:sp>
    </p:spTree>
    <p:extLst>
      <p:ext uri="{BB962C8B-B14F-4D97-AF65-F5344CB8AC3E}">
        <p14:creationId xmlns:p14="http://schemas.microsoft.com/office/powerpoint/2010/main" val="2118479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41113E-64F0-491D-A939-0633268980A8}"/>
              </a:ext>
            </a:extLst>
          </p:cNvPr>
          <p:cNvSpPr>
            <a:spLocks noGrp="1"/>
          </p:cNvSpPr>
          <p:nvPr>
            <p:ph sz="quarter" idx="13"/>
          </p:nvPr>
        </p:nvSpPr>
        <p:spPr>
          <a:xfrm>
            <a:off x="457200" y="467139"/>
            <a:ext cx="11734799" cy="6013173"/>
          </a:xfrm>
        </p:spPr>
        <p:txBody>
          <a:bodyPr>
            <a:normAutofit/>
          </a:bodyPr>
          <a:lstStyle/>
          <a:p>
            <a:r>
              <a:rPr lang="en-US" sz="4800" dirty="0"/>
              <a:t>It encourages people to examine aspects of the social environment in ways that delve beneath the surface. </a:t>
            </a:r>
          </a:p>
          <a:p>
            <a:r>
              <a:rPr lang="en-US" sz="4800" dirty="0"/>
              <a:t>It aims to examine human behavior not in isolation but in placing it in the larger social context.</a:t>
            </a:r>
          </a:p>
        </p:txBody>
      </p:sp>
    </p:spTree>
    <p:extLst>
      <p:ext uri="{BB962C8B-B14F-4D97-AF65-F5344CB8AC3E}">
        <p14:creationId xmlns:p14="http://schemas.microsoft.com/office/powerpoint/2010/main" val="1818314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2812B9-E947-443A-81D2-6594D1587140}"/>
              </a:ext>
            </a:extLst>
          </p:cNvPr>
          <p:cNvSpPr>
            <a:spLocks noGrp="1"/>
          </p:cNvSpPr>
          <p:nvPr>
            <p:ph sz="quarter" idx="13"/>
          </p:nvPr>
        </p:nvSpPr>
        <p:spPr>
          <a:xfrm>
            <a:off x="516835" y="775252"/>
            <a:ext cx="11449878" cy="5015947"/>
          </a:xfrm>
        </p:spPr>
        <p:txBody>
          <a:bodyPr>
            <a:normAutofit/>
          </a:bodyPr>
          <a:lstStyle/>
          <a:p>
            <a:r>
              <a:rPr lang="en-US" sz="5400" dirty="0"/>
              <a:t>This is like seeing the general in the particular which helps us recognize the general patterns in the behavior of particular people.</a:t>
            </a:r>
          </a:p>
          <a:p>
            <a:endParaRPr lang="en-PH" sz="5400" dirty="0"/>
          </a:p>
        </p:txBody>
      </p:sp>
    </p:spTree>
    <p:extLst>
      <p:ext uri="{BB962C8B-B14F-4D97-AF65-F5344CB8AC3E}">
        <p14:creationId xmlns:p14="http://schemas.microsoft.com/office/powerpoint/2010/main" val="2057172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BD4A-8B51-4C02-8E73-7324C6673161}"/>
              </a:ext>
            </a:extLst>
          </p:cNvPr>
          <p:cNvSpPr>
            <a:spLocks noGrp="1"/>
          </p:cNvSpPr>
          <p:nvPr>
            <p:ph type="title"/>
          </p:nvPr>
        </p:nvSpPr>
        <p:spPr>
          <a:xfrm>
            <a:off x="1450079" y="337380"/>
            <a:ext cx="9291215" cy="1049235"/>
          </a:xfrm>
        </p:spPr>
        <p:txBody>
          <a:bodyPr>
            <a:normAutofit/>
          </a:bodyPr>
          <a:lstStyle/>
          <a:p>
            <a:r>
              <a:rPr lang="en-PH" sz="5400" dirty="0"/>
              <a:t>TWO UNDERLYING GOALS</a:t>
            </a:r>
          </a:p>
        </p:txBody>
      </p:sp>
      <p:sp>
        <p:nvSpPr>
          <p:cNvPr id="3" name="Content Placeholder 2">
            <a:extLst>
              <a:ext uri="{FF2B5EF4-FFF2-40B4-BE49-F238E27FC236}">
                <a16:creationId xmlns:a16="http://schemas.microsoft.com/office/drawing/2014/main" id="{A68ACB28-5FDE-4012-B01D-84DCCE71FD10}"/>
              </a:ext>
            </a:extLst>
          </p:cNvPr>
          <p:cNvSpPr>
            <a:spLocks noGrp="1"/>
          </p:cNvSpPr>
          <p:nvPr>
            <p:ph sz="quarter" idx="13"/>
          </p:nvPr>
        </p:nvSpPr>
        <p:spPr>
          <a:xfrm>
            <a:off x="477078" y="1848678"/>
            <a:ext cx="11827565" cy="4552122"/>
          </a:xfrm>
        </p:spPr>
        <p:txBody>
          <a:bodyPr>
            <a:normAutofit/>
          </a:bodyPr>
          <a:lstStyle/>
          <a:p>
            <a:r>
              <a:rPr lang="en-US" sz="5400" dirty="0"/>
              <a:t>One is to identify the prevailing patterns and influences on social behavior. </a:t>
            </a:r>
          </a:p>
          <a:p>
            <a:r>
              <a:rPr lang="en-US" sz="5400" dirty="0"/>
              <a:t>Second is to provide the explanation for such patterns.</a:t>
            </a:r>
            <a:endParaRPr lang="en-PH" sz="5400" dirty="0"/>
          </a:p>
        </p:txBody>
      </p:sp>
    </p:spTree>
    <p:extLst>
      <p:ext uri="{BB962C8B-B14F-4D97-AF65-F5344CB8AC3E}">
        <p14:creationId xmlns:p14="http://schemas.microsoft.com/office/powerpoint/2010/main" val="984879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0DE754-1C7C-4BBA-B7C3-D890D1BE5658}"/>
              </a:ext>
            </a:extLst>
          </p:cNvPr>
          <p:cNvSpPr>
            <a:spLocks noGrp="1"/>
          </p:cNvSpPr>
          <p:nvPr>
            <p:ph type="title"/>
          </p:nvPr>
        </p:nvSpPr>
        <p:spPr>
          <a:xfrm>
            <a:off x="1123121" y="1063488"/>
            <a:ext cx="10595113" cy="3965712"/>
          </a:xfrm>
        </p:spPr>
        <p:txBody>
          <a:bodyPr>
            <a:normAutofit/>
          </a:bodyPr>
          <a:lstStyle/>
          <a:p>
            <a:r>
              <a:rPr lang="en-US" sz="7200" dirty="0"/>
              <a:t>different ways to sociological perspectives</a:t>
            </a:r>
            <a:br>
              <a:rPr lang="en-PH" sz="4800" dirty="0"/>
            </a:br>
            <a:endParaRPr lang="en-PH" sz="4800" dirty="0"/>
          </a:p>
        </p:txBody>
      </p:sp>
    </p:spTree>
    <p:extLst>
      <p:ext uri="{BB962C8B-B14F-4D97-AF65-F5344CB8AC3E}">
        <p14:creationId xmlns:p14="http://schemas.microsoft.com/office/powerpoint/2010/main" val="1818653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97D5F5-D73B-4A04-B521-3A4F4E1DC16D}"/>
              </a:ext>
            </a:extLst>
          </p:cNvPr>
          <p:cNvSpPr>
            <a:spLocks noGrp="1"/>
          </p:cNvSpPr>
          <p:nvPr>
            <p:ph sz="quarter" idx="13"/>
          </p:nvPr>
        </p:nvSpPr>
        <p:spPr>
          <a:xfrm>
            <a:off x="149087" y="655983"/>
            <a:ext cx="11966713" cy="5655365"/>
          </a:xfrm>
        </p:spPr>
        <p:txBody>
          <a:bodyPr>
            <a:normAutofit fontScale="92500"/>
          </a:bodyPr>
          <a:lstStyle/>
          <a:p>
            <a:pPr marL="742950" indent="-742950">
              <a:buFont typeface="+mj-lt"/>
              <a:buAutoNum type="arabicPeriod"/>
            </a:pPr>
            <a:r>
              <a:rPr lang="en-US" sz="6000" dirty="0"/>
              <a:t>Peter Berger described sociological perspective as </a:t>
            </a:r>
            <a:r>
              <a:rPr lang="en-US" sz="6000" i="1" dirty="0"/>
              <a:t>seeing the general in particular</a:t>
            </a:r>
            <a:r>
              <a:rPr lang="en-US" sz="6000" dirty="0"/>
              <a:t>. What he meant is sociologists look for general patterns in the behavior of particular people.</a:t>
            </a:r>
            <a:endParaRPr lang="en-PH" sz="6000" dirty="0"/>
          </a:p>
        </p:txBody>
      </p:sp>
    </p:spTree>
    <p:extLst>
      <p:ext uri="{BB962C8B-B14F-4D97-AF65-F5344CB8AC3E}">
        <p14:creationId xmlns:p14="http://schemas.microsoft.com/office/powerpoint/2010/main" val="3577024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81214E-66FB-41DE-9FD1-D450B5093032}"/>
              </a:ext>
            </a:extLst>
          </p:cNvPr>
          <p:cNvSpPr>
            <a:spLocks noGrp="1"/>
          </p:cNvSpPr>
          <p:nvPr>
            <p:ph sz="quarter" idx="13"/>
          </p:nvPr>
        </p:nvSpPr>
        <p:spPr>
          <a:xfrm>
            <a:off x="248478" y="685800"/>
            <a:ext cx="11817625" cy="5284303"/>
          </a:xfrm>
        </p:spPr>
        <p:txBody>
          <a:bodyPr/>
          <a:lstStyle/>
          <a:p>
            <a:r>
              <a:rPr lang="en-US" sz="6600" dirty="0">
                <a:solidFill>
                  <a:schemeClr val="accent1">
                    <a:lumMod val="75000"/>
                  </a:schemeClr>
                </a:solidFill>
              </a:rPr>
              <a:t>2. </a:t>
            </a:r>
            <a:r>
              <a:rPr lang="en-US" sz="6600" i="1" dirty="0"/>
              <a:t>Seeing the strange in the     familiar</a:t>
            </a:r>
          </a:p>
          <a:p>
            <a:r>
              <a:rPr lang="en-US" sz="6600" dirty="0">
                <a:solidFill>
                  <a:schemeClr val="accent1">
                    <a:lumMod val="75000"/>
                  </a:schemeClr>
                </a:solidFill>
              </a:rPr>
              <a:t>3. </a:t>
            </a:r>
            <a:r>
              <a:rPr lang="en-US" sz="6600" i="1" dirty="0"/>
              <a:t>Seeing personal choice in social context</a:t>
            </a:r>
          </a:p>
          <a:p>
            <a:endParaRPr lang="en-US" i="1" dirty="0"/>
          </a:p>
          <a:p>
            <a:endParaRPr lang="en-US" i="1" dirty="0"/>
          </a:p>
          <a:p>
            <a:endParaRPr lang="en-PH" dirty="0"/>
          </a:p>
        </p:txBody>
      </p:sp>
    </p:spTree>
    <p:extLst>
      <p:ext uri="{BB962C8B-B14F-4D97-AF65-F5344CB8AC3E}">
        <p14:creationId xmlns:p14="http://schemas.microsoft.com/office/powerpoint/2010/main" val="4005552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15B000-301E-404D-BE66-3AA9481EE3C5}"/>
              </a:ext>
            </a:extLst>
          </p:cNvPr>
          <p:cNvSpPr>
            <a:spLocks noGrp="1"/>
          </p:cNvSpPr>
          <p:nvPr>
            <p:ph sz="quarter" idx="13"/>
          </p:nvPr>
        </p:nvSpPr>
        <p:spPr>
          <a:xfrm>
            <a:off x="815009" y="655983"/>
            <a:ext cx="11211339" cy="6023113"/>
          </a:xfrm>
        </p:spPr>
        <p:txBody>
          <a:bodyPr>
            <a:normAutofit/>
          </a:bodyPr>
          <a:lstStyle/>
          <a:p>
            <a:pPr marL="0" indent="0">
              <a:buNone/>
            </a:pPr>
            <a:r>
              <a:rPr lang="en-US" sz="6600" dirty="0">
                <a:solidFill>
                  <a:schemeClr val="accent1"/>
                </a:solidFill>
              </a:rPr>
              <a:t>4. </a:t>
            </a:r>
            <a:r>
              <a:rPr lang="en-US" sz="6600" i="1" dirty="0"/>
              <a:t>Seeing social marginality </a:t>
            </a:r>
            <a:r>
              <a:rPr lang="en-US" sz="6600" dirty="0"/>
              <a:t>(being part outsider and part insider in a society) and </a:t>
            </a:r>
            <a:r>
              <a:rPr lang="en-US" sz="6600" i="1" dirty="0"/>
              <a:t>social crisis</a:t>
            </a:r>
            <a:r>
              <a:rPr lang="en-US" sz="6600" dirty="0"/>
              <a:t>.</a:t>
            </a:r>
          </a:p>
        </p:txBody>
      </p:sp>
    </p:spTree>
    <p:extLst>
      <p:ext uri="{BB962C8B-B14F-4D97-AF65-F5344CB8AC3E}">
        <p14:creationId xmlns:p14="http://schemas.microsoft.com/office/powerpoint/2010/main" val="578553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21788-D184-4C11-A9F7-9E44E08632C7}"/>
              </a:ext>
            </a:extLst>
          </p:cNvPr>
          <p:cNvSpPr>
            <a:spLocks noGrp="1"/>
          </p:cNvSpPr>
          <p:nvPr>
            <p:ph type="title"/>
          </p:nvPr>
        </p:nvSpPr>
        <p:spPr/>
        <p:txBody>
          <a:bodyPr/>
          <a:lstStyle/>
          <a:p>
            <a:endParaRPr lang="en-PH"/>
          </a:p>
        </p:txBody>
      </p:sp>
      <p:sp>
        <p:nvSpPr>
          <p:cNvPr id="3" name="Content Placeholder 2">
            <a:extLst>
              <a:ext uri="{FF2B5EF4-FFF2-40B4-BE49-F238E27FC236}">
                <a16:creationId xmlns:a16="http://schemas.microsoft.com/office/drawing/2014/main" id="{C817000F-3BF2-43A5-98AD-8725FA57CC8C}"/>
              </a:ext>
            </a:extLst>
          </p:cNvPr>
          <p:cNvSpPr>
            <a:spLocks noGrp="1"/>
          </p:cNvSpPr>
          <p:nvPr>
            <p:ph sz="quarter" idx="13"/>
          </p:nvPr>
        </p:nvSpPr>
        <p:spPr/>
        <p:txBody>
          <a:bodyPr/>
          <a:lstStyle/>
          <a:p>
            <a:endParaRPr lang="en-PH"/>
          </a:p>
        </p:txBody>
      </p:sp>
    </p:spTree>
    <p:extLst>
      <p:ext uri="{BB962C8B-B14F-4D97-AF65-F5344CB8AC3E}">
        <p14:creationId xmlns:p14="http://schemas.microsoft.com/office/powerpoint/2010/main" val="4140482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09A6D6-BFF3-4F6B-98F0-9A79DE9CD9CF}"/>
              </a:ext>
            </a:extLst>
          </p:cNvPr>
          <p:cNvSpPr>
            <a:spLocks noGrp="1"/>
          </p:cNvSpPr>
          <p:nvPr>
            <p:ph idx="1"/>
          </p:nvPr>
        </p:nvSpPr>
        <p:spPr>
          <a:xfrm>
            <a:off x="477078" y="495045"/>
            <a:ext cx="11598965" cy="2407181"/>
          </a:xfrm>
        </p:spPr>
        <p:txBody>
          <a:bodyPr>
            <a:noAutofit/>
          </a:bodyPr>
          <a:lstStyle/>
          <a:p>
            <a:r>
              <a:rPr lang="en-PH" sz="6000" dirty="0"/>
              <a:t>Aristotle – human beings are zoon politikon or political animals.</a:t>
            </a:r>
          </a:p>
        </p:txBody>
      </p:sp>
      <p:sp>
        <p:nvSpPr>
          <p:cNvPr id="4" name="Content Placeholder 2">
            <a:extLst>
              <a:ext uri="{FF2B5EF4-FFF2-40B4-BE49-F238E27FC236}">
                <a16:creationId xmlns:a16="http://schemas.microsoft.com/office/drawing/2014/main" id="{89F0AB92-ED44-43BC-AEF7-0FBEF4E93DA1}"/>
              </a:ext>
            </a:extLst>
          </p:cNvPr>
          <p:cNvSpPr txBox="1">
            <a:spLocks/>
          </p:cNvSpPr>
          <p:nvPr/>
        </p:nvSpPr>
        <p:spPr>
          <a:xfrm>
            <a:off x="288236" y="3251499"/>
            <a:ext cx="11749708" cy="3387840"/>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PH" sz="6000" dirty="0"/>
              <a:t>Human beings are creatures whose nature is for them to live in a society or group.</a:t>
            </a:r>
          </a:p>
        </p:txBody>
      </p:sp>
    </p:spTree>
    <p:extLst>
      <p:ext uri="{BB962C8B-B14F-4D97-AF65-F5344CB8AC3E}">
        <p14:creationId xmlns:p14="http://schemas.microsoft.com/office/powerpoint/2010/main" val="10800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E221-5B14-4BC5-BADC-C2D915BF9375}"/>
              </a:ext>
            </a:extLst>
          </p:cNvPr>
          <p:cNvSpPr>
            <a:spLocks noGrp="1"/>
          </p:cNvSpPr>
          <p:nvPr>
            <p:ph type="title"/>
          </p:nvPr>
        </p:nvSpPr>
        <p:spPr/>
        <p:txBody>
          <a:bodyPr/>
          <a:lstStyle/>
          <a:p>
            <a:endParaRPr lang="en-PH"/>
          </a:p>
        </p:txBody>
      </p:sp>
      <p:sp>
        <p:nvSpPr>
          <p:cNvPr id="3" name="Content Placeholder 2">
            <a:extLst>
              <a:ext uri="{FF2B5EF4-FFF2-40B4-BE49-F238E27FC236}">
                <a16:creationId xmlns:a16="http://schemas.microsoft.com/office/drawing/2014/main" id="{EC707EA6-A035-410B-A01B-B74CA2ED4C91}"/>
              </a:ext>
            </a:extLst>
          </p:cNvPr>
          <p:cNvSpPr>
            <a:spLocks noGrp="1"/>
          </p:cNvSpPr>
          <p:nvPr>
            <p:ph sz="quarter" idx="13"/>
          </p:nvPr>
        </p:nvSpPr>
        <p:spPr/>
        <p:txBody>
          <a:bodyPr/>
          <a:lstStyle/>
          <a:p>
            <a:endParaRPr lang="en-PH" dirty="0"/>
          </a:p>
        </p:txBody>
      </p:sp>
    </p:spTree>
    <p:extLst>
      <p:ext uri="{BB962C8B-B14F-4D97-AF65-F5344CB8AC3E}">
        <p14:creationId xmlns:p14="http://schemas.microsoft.com/office/powerpoint/2010/main" val="2392712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8FCF5-1CEA-4F46-BDA7-5E064917DAB9}"/>
              </a:ext>
            </a:extLst>
          </p:cNvPr>
          <p:cNvSpPr>
            <a:spLocks noGrp="1"/>
          </p:cNvSpPr>
          <p:nvPr>
            <p:ph type="title"/>
          </p:nvPr>
        </p:nvSpPr>
        <p:spPr>
          <a:xfrm>
            <a:off x="775251" y="446710"/>
            <a:ext cx="10614991" cy="1049235"/>
          </a:xfrm>
        </p:spPr>
        <p:txBody>
          <a:bodyPr>
            <a:normAutofit/>
          </a:bodyPr>
          <a:lstStyle/>
          <a:p>
            <a:r>
              <a:rPr lang="en-PH" sz="5400" b="1" dirty="0"/>
              <a:t>Methodological individualism</a:t>
            </a:r>
          </a:p>
        </p:txBody>
      </p:sp>
      <p:sp>
        <p:nvSpPr>
          <p:cNvPr id="3" name="Content Placeholder 2">
            <a:extLst>
              <a:ext uri="{FF2B5EF4-FFF2-40B4-BE49-F238E27FC236}">
                <a16:creationId xmlns:a16="http://schemas.microsoft.com/office/drawing/2014/main" id="{6BC3D3D3-3340-4608-A3C6-A1D920B1F19A}"/>
              </a:ext>
            </a:extLst>
          </p:cNvPr>
          <p:cNvSpPr>
            <a:spLocks noGrp="1"/>
          </p:cNvSpPr>
          <p:nvPr>
            <p:ph idx="1"/>
          </p:nvPr>
        </p:nvSpPr>
        <p:spPr>
          <a:xfrm>
            <a:off x="526773" y="2204576"/>
            <a:ext cx="11390244" cy="3450613"/>
          </a:xfrm>
        </p:spPr>
        <p:txBody>
          <a:bodyPr>
            <a:normAutofit fontScale="92500" lnSpcReduction="10000"/>
          </a:bodyPr>
          <a:lstStyle/>
          <a:p>
            <a:pPr marL="0" indent="0" algn="just">
              <a:buNone/>
            </a:pPr>
            <a:r>
              <a:rPr lang="en-PH" sz="5400" dirty="0"/>
              <a:t>This view states that collective concepts such as groups, associations, and societies does not exist, but only individual members.</a:t>
            </a:r>
          </a:p>
        </p:txBody>
      </p:sp>
    </p:spTree>
    <p:extLst>
      <p:ext uri="{BB962C8B-B14F-4D97-AF65-F5344CB8AC3E}">
        <p14:creationId xmlns:p14="http://schemas.microsoft.com/office/powerpoint/2010/main" val="536109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6EF08-B814-4E97-9FB2-FA7B6DAE748C}"/>
              </a:ext>
            </a:extLst>
          </p:cNvPr>
          <p:cNvSpPr>
            <a:spLocks noGrp="1"/>
          </p:cNvSpPr>
          <p:nvPr>
            <p:ph type="title"/>
          </p:nvPr>
        </p:nvSpPr>
        <p:spPr>
          <a:xfrm>
            <a:off x="447261" y="467139"/>
            <a:ext cx="11032435" cy="1018867"/>
          </a:xfrm>
        </p:spPr>
        <p:txBody>
          <a:bodyPr>
            <a:normAutofit fontScale="90000"/>
          </a:bodyPr>
          <a:lstStyle/>
          <a:p>
            <a:r>
              <a:rPr lang="en-PH" sz="7200" dirty="0"/>
              <a:t>EMILE DURKHEIM (1858-1917)</a:t>
            </a:r>
          </a:p>
        </p:txBody>
      </p:sp>
      <p:sp>
        <p:nvSpPr>
          <p:cNvPr id="3" name="Content Placeholder 2">
            <a:extLst>
              <a:ext uri="{FF2B5EF4-FFF2-40B4-BE49-F238E27FC236}">
                <a16:creationId xmlns:a16="http://schemas.microsoft.com/office/drawing/2014/main" id="{03D60B90-CB3C-4926-9FED-C611B400ABD5}"/>
              </a:ext>
            </a:extLst>
          </p:cNvPr>
          <p:cNvSpPr>
            <a:spLocks noGrp="1"/>
          </p:cNvSpPr>
          <p:nvPr>
            <p:ph idx="1"/>
          </p:nvPr>
        </p:nvSpPr>
        <p:spPr>
          <a:xfrm>
            <a:off x="447261" y="1769166"/>
            <a:ext cx="11847443" cy="4810539"/>
          </a:xfrm>
        </p:spPr>
        <p:txBody>
          <a:bodyPr>
            <a:normAutofit lnSpcReduction="10000"/>
          </a:bodyPr>
          <a:lstStyle/>
          <a:p>
            <a:r>
              <a:rPr lang="en-PH" sz="5400" dirty="0"/>
              <a:t>The founding father of French sociology.</a:t>
            </a:r>
          </a:p>
          <a:p>
            <a:r>
              <a:rPr lang="en-PH" sz="5400" dirty="0"/>
              <a:t>His theory, sociological realism, states that society is reality </a:t>
            </a:r>
            <a:r>
              <a:rPr lang="en-PH" sz="5400" i="1" dirty="0"/>
              <a:t>sui generis </a:t>
            </a:r>
            <a:r>
              <a:rPr lang="en-PH" sz="5400" dirty="0"/>
              <a:t>and cannot be reduced to individual aggregates or parts.</a:t>
            </a:r>
            <a:endParaRPr lang="en-PH" sz="5400" i="1" dirty="0"/>
          </a:p>
        </p:txBody>
      </p:sp>
    </p:spTree>
    <p:extLst>
      <p:ext uri="{BB962C8B-B14F-4D97-AF65-F5344CB8AC3E}">
        <p14:creationId xmlns:p14="http://schemas.microsoft.com/office/powerpoint/2010/main" val="3783729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7C317C-0DEA-4D28-9634-BF136E5467EB}"/>
              </a:ext>
            </a:extLst>
          </p:cNvPr>
          <p:cNvSpPr>
            <a:spLocks noGrp="1"/>
          </p:cNvSpPr>
          <p:nvPr>
            <p:ph type="title"/>
          </p:nvPr>
        </p:nvSpPr>
        <p:spPr>
          <a:xfrm>
            <a:off x="675861" y="1318808"/>
            <a:ext cx="10853530" cy="3571244"/>
          </a:xfrm>
        </p:spPr>
        <p:txBody>
          <a:bodyPr>
            <a:normAutofit/>
          </a:bodyPr>
          <a:lstStyle/>
          <a:p>
            <a:r>
              <a:rPr lang="en-US" sz="6600" dirty="0"/>
              <a:t>The Study of Suicide by Emile Durkheim</a:t>
            </a:r>
            <a:br>
              <a:rPr lang="en-PH" sz="6600" dirty="0"/>
            </a:br>
            <a:endParaRPr lang="en-PH" sz="6600" dirty="0"/>
          </a:p>
        </p:txBody>
      </p:sp>
    </p:spTree>
    <p:extLst>
      <p:ext uri="{BB962C8B-B14F-4D97-AF65-F5344CB8AC3E}">
        <p14:creationId xmlns:p14="http://schemas.microsoft.com/office/powerpoint/2010/main" val="3400190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A9706F-E02E-4C42-BEFE-382BE770963C}"/>
              </a:ext>
            </a:extLst>
          </p:cNvPr>
          <p:cNvSpPr>
            <a:spLocks noGrp="1"/>
          </p:cNvSpPr>
          <p:nvPr>
            <p:ph idx="1"/>
          </p:nvPr>
        </p:nvSpPr>
        <p:spPr>
          <a:xfrm>
            <a:off x="377688" y="805070"/>
            <a:ext cx="11608904" cy="4790484"/>
          </a:xfrm>
        </p:spPr>
        <p:txBody>
          <a:bodyPr>
            <a:normAutofit/>
          </a:bodyPr>
          <a:lstStyle/>
          <a:p>
            <a:r>
              <a:rPr lang="en-US" sz="3600" i="1" dirty="0"/>
              <a:t>Suicide </a:t>
            </a:r>
            <a:r>
              <a:rPr lang="en-US" sz="3600" dirty="0"/>
              <a:t>by founding sociologist Émile Durkheim is a classic text in sociology that is widely taught to students within the discipline. Published in 1897, the work is considered groundbreaking both for showcasing an in-depth case study of suicide that revealed that there can be social causes to suicide and because it was the first book to present a sociological study.</a:t>
            </a:r>
            <a:endParaRPr lang="en-PH" sz="3600" dirty="0"/>
          </a:p>
        </p:txBody>
      </p:sp>
    </p:spTree>
    <p:extLst>
      <p:ext uri="{BB962C8B-B14F-4D97-AF65-F5344CB8AC3E}">
        <p14:creationId xmlns:p14="http://schemas.microsoft.com/office/powerpoint/2010/main" val="622272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838E09-D210-4F7D-AAC2-E95E458627C9}"/>
              </a:ext>
            </a:extLst>
          </p:cNvPr>
          <p:cNvSpPr>
            <a:spLocks noGrp="1"/>
          </p:cNvSpPr>
          <p:nvPr>
            <p:ph idx="1"/>
          </p:nvPr>
        </p:nvSpPr>
        <p:spPr>
          <a:xfrm>
            <a:off x="447260" y="506896"/>
            <a:ext cx="11509513" cy="5645426"/>
          </a:xfrm>
        </p:spPr>
        <p:txBody>
          <a:bodyPr>
            <a:normAutofit/>
          </a:bodyPr>
          <a:lstStyle/>
          <a:p>
            <a:r>
              <a:rPr lang="en-US" dirty="0"/>
              <a:t>Suicide offers an examination of how rates of suicide differed by religion. Specifically, Durkheim analyzed differences between Protestants and Catholics. He found a lower rate of suicide among Catholics and theorized that this was due to stronger forms of social control and cohesion among them than among Protestants.</a:t>
            </a:r>
          </a:p>
          <a:p>
            <a:r>
              <a:rPr lang="en-US" dirty="0"/>
              <a:t>Additionally, Durkheim found that suicide was less common among women than men, more common among single people than among those who are romantically partnered, and less common among those who have children. Further, he found that soldiers commit suicide more often than civilians and that curiously, rates of suicide are higher during peacetime than they are during wars.</a:t>
            </a:r>
          </a:p>
          <a:p>
            <a:r>
              <a:rPr lang="en-US" dirty="0"/>
              <a:t>Based on what he saw in the data, Durkheim argued that suicide can be caused by social factors, not just individual psychological ones. Durkheim reasoned that social integration, in particular, is a factor. The more socially integrated a person is--connected to society and generally feeling that they belong and that their life makes sense within the social context--the less likely they are to commit suicide. As social integration decreases, people are more likely to commit suicide.</a:t>
            </a:r>
            <a:endParaRPr lang="en-PH" dirty="0"/>
          </a:p>
        </p:txBody>
      </p:sp>
    </p:spTree>
    <p:extLst>
      <p:ext uri="{BB962C8B-B14F-4D97-AF65-F5344CB8AC3E}">
        <p14:creationId xmlns:p14="http://schemas.microsoft.com/office/powerpoint/2010/main" val="3045323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078C68-FD88-4270-8681-236217E0E481}"/>
              </a:ext>
            </a:extLst>
          </p:cNvPr>
          <p:cNvSpPr>
            <a:spLocks noGrp="1"/>
          </p:cNvSpPr>
          <p:nvPr>
            <p:ph type="ctrTitle"/>
          </p:nvPr>
        </p:nvSpPr>
        <p:spPr>
          <a:xfrm>
            <a:off x="1777463" y="1806150"/>
            <a:ext cx="8637073" cy="2920713"/>
          </a:xfrm>
        </p:spPr>
        <p:txBody>
          <a:bodyPr>
            <a:normAutofit fontScale="90000"/>
          </a:bodyPr>
          <a:lstStyle/>
          <a:p>
            <a:r>
              <a:rPr lang="en-PH" sz="7200" dirty="0"/>
              <a:t>THEORETICAL TYPOLOGY OF SUICIDE</a:t>
            </a:r>
            <a:br>
              <a:rPr lang="en-PH" sz="7200" dirty="0"/>
            </a:br>
            <a:endParaRPr lang="en-PH" sz="7200" dirty="0"/>
          </a:p>
        </p:txBody>
      </p:sp>
    </p:spTree>
    <p:extLst>
      <p:ext uri="{BB962C8B-B14F-4D97-AF65-F5344CB8AC3E}">
        <p14:creationId xmlns:p14="http://schemas.microsoft.com/office/powerpoint/2010/main" val="275648250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469</TotalTime>
  <Words>1267</Words>
  <Application>Microsoft Office PowerPoint</Application>
  <PresentationFormat>Widescreen</PresentationFormat>
  <Paragraphs>71</Paragraphs>
  <Slides>30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Bahnschrift SemiBold</vt:lpstr>
      <vt:lpstr>Calibri</vt:lpstr>
      <vt:lpstr>Rockwell</vt:lpstr>
      <vt:lpstr>Gallery</vt:lpstr>
      <vt:lpstr>SOCIOLOGICAL PERSPECTIVE</vt:lpstr>
      <vt:lpstr>PowerPoint Presentation</vt:lpstr>
      <vt:lpstr>PowerPoint Presentation</vt:lpstr>
      <vt:lpstr>Methodological individualism</vt:lpstr>
      <vt:lpstr>EMILE DURKHEIM (1858-1917)</vt:lpstr>
      <vt:lpstr>The Study of Suicide by Emile Durkheim </vt:lpstr>
      <vt:lpstr>PowerPoint Presentation</vt:lpstr>
      <vt:lpstr>PowerPoint Presentation</vt:lpstr>
      <vt:lpstr>THEORETICAL TYPOLOGY OF SUICIDE </vt:lpstr>
      <vt:lpstr>Anomic suicide</vt:lpstr>
      <vt:lpstr>Altruistic suicide</vt:lpstr>
      <vt:lpstr>Egoistic suicide</vt:lpstr>
      <vt:lpstr>Fatalistic suicide</vt:lpstr>
      <vt:lpstr>PowerPoint Presentation</vt:lpstr>
      <vt:lpstr> What is Sociology?  </vt:lpstr>
      <vt:lpstr>Why study?</vt:lpstr>
      <vt:lpstr>TWO SUBCATEGORIES</vt:lpstr>
      <vt:lpstr>PowerPoint Presentation</vt:lpstr>
      <vt:lpstr>PowerPoint Presentation</vt:lpstr>
      <vt:lpstr>What is sociological perspective?</vt:lpstr>
      <vt:lpstr>PowerPoint Presentation</vt:lpstr>
      <vt:lpstr>PowerPoint Presentation</vt:lpstr>
      <vt:lpstr>PowerPoint Presentation</vt:lpstr>
      <vt:lpstr>TWO UNDERLYING GOALS</vt:lpstr>
      <vt:lpstr>different ways to sociological perspectives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SOCIOLOGICAL PERSPECTIVE</dc:title>
  <dc:creator>gerrylyn balanag</dc:creator>
  <cp:lastModifiedBy>gerrylyn balanag</cp:lastModifiedBy>
  <cp:revision>19</cp:revision>
  <dcterms:created xsi:type="dcterms:W3CDTF">2018-09-03T20:44:54Z</dcterms:created>
  <dcterms:modified xsi:type="dcterms:W3CDTF">2018-09-06T21:08:36Z</dcterms:modified>
</cp:coreProperties>
</file>