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7"/>
  </p:notesMasterIdLst>
  <p:sldIdLst>
    <p:sldId id="256" r:id="rId2"/>
    <p:sldId id="257" r:id="rId3"/>
    <p:sldId id="258" r:id="rId4"/>
    <p:sldId id="25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01" r:id="rId32"/>
    <p:sldId id="297" r:id="rId33"/>
    <p:sldId id="298" r:id="rId34"/>
    <p:sldId id="299" r:id="rId35"/>
    <p:sldId id="30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FB61B-8260-4567-91ED-5634C822526A}" type="datetimeFigureOut">
              <a:rPr lang="en-PH" smtClean="0"/>
              <a:t>06/09/2018</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58930-A537-4E41-88FB-FED945E09440}" type="slidenum">
              <a:rPr lang="en-PH" smtClean="0"/>
              <a:t>‹#›</a:t>
            </a:fld>
            <a:endParaRPr lang="en-PH"/>
          </a:p>
        </p:txBody>
      </p:sp>
    </p:spTree>
    <p:extLst>
      <p:ext uri="{BB962C8B-B14F-4D97-AF65-F5344CB8AC3E}">
        <p14:creationId xmlns:p14="http://schemas.microsoft.com/office/powerpoint/2010/main" val="341009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share culture with other members of our group, we are able to act in socially appropriate ways as well as predict how others will act. Despite the shared nature of culture, that doesn’t mean that culture is homogenous (the same). </a:t>
            </a:r>
          </a:p>
          <a:p>
            <a:endParaRPr lang="en-PH" dirty="0"/>
          </a:p>
        </p:txBody>
      </p:sp>
      <p:sp>
        <p:nvSpPr>
          <p:cNvPr id="4" name="Slide Number Placeholder 3"/>
          <p:cNvSpPr>
            <a:spLocks noGrp="1"/>
          </p:cNvSpPr>
          <p:nvPr>
            <p:ph type="sldNum" sz="quarter" idx="10"/>
          </p:nvPr>
        </p:nvSpPr>
        <p:spPr/>
        <p:txBody>
          <a:bodyPr/>
          <a:lstStyle/>
          <a:p>
            <a:fld id="{BEA58930-A537-4E41-88FB-FED945E09440}" type="slidenum">
              <a:rPr lang="en-PH" smtClean="0"/>
              <a:t>8</a:t>
            </a:fld>
            <a:endParaRPr lang="en-PH"/>
          </a:p>
        </p:txBody>
      </p:sp>
    </p:spTree>
    <p:extLst>
      <p:ext uri="{BB962C8B-B14F-4D97-AF65-F5344CB8AC3E}">
        <p14:creationId xmlns:p14="http://schemas.microsoft.com/office/powerpoint/2010/main" val="3125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It is a universal human reaction found in all known societies in all groups.</a:t>
            </a:r>
          </a:p>
        </p:txBody>
      </p:sp>
      <p:sp>
        <p:nvSpPr>
          <p:cNvPr id="4" name="Slide Number Placeholder 3"/>
          <p:cNvSpPr>
            <a:spLocks noGrp="1"/>
          </p:cNvSpPr>
          <p:nvPr>
            <p:ph type="sldNum" sz="quarter" idx="10"/>
          </p:nvPr>
        </p:nvSpPr>
        <p:spPr/>
        <p:txBody>
          <a:bodyPr/>
          <a:lstStyle/>
          <a:p>
            <a:fld id="{BEA58930-A537-4E41-88FB-FED945E09440}" type="slidenum">
              <a:rPr lang="en-PH" smtClean="0"/>
              <a:t>15</a:t>
            </a:fld>
            <a:endParaRPr lang="en-PH"/>
          </a:p>
        </p:txBody>
      </p:sp>
    </p:spTree>
    <p:extLst>
      <p:ext uri="{BB962C8B-B14F-4D97-AF65-F5344CB8AC3E}">
        <p14:creationId xmlns:p14="http://schemas.microsoft.com/office/powerpoint/2010/main" val="270772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Believing that one’s own ways are the best encourages a “we” feeling</a:t>
            </a:r>
          </a:p>
        </p:txBody>
      </p:sp>
      <p:sp>
        <p:nvSpPr>
          <p:cNvPr id="4" name="Slide Number Placeholder 3"/>
          <p:cNvSpPr>
            <a:spLocks noGrp="1"/>
          </p:cNvSpPr>
          <p:nvPr>
            <p:ph type="sldNum" sz="quarter" idx="10"/>
          </p:nvPr>
        </p:nvSpPr>
        <p:spPr/>
        <p:txBody>
          <a:bodyPr/>
          <a:lstStyle/>
          <a:p>
            <a:fld id="{BEA58930-A537-4E41-88FB-FED945E09440}" type="slidenum">
              <a:rPr lang="en-PH" smtClean="0"/>
              <a:t>17</a:t>
            </a:fld>
            <a:endParaRPr lang="en-PH"/>
          </a:p>
        </p:txBody>
      </p:sp>
    </p:spTree>
    <p:extLst>
      <p:ext uri="{BB962C8B-B14F-4D97-AF65-F5344CB8AC3E}">
        <p14:creationId xmlns:p14="http://schemas.microsoft.com/office/powerpoint/2010/main" val="126231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the perspective of cultural relativism leads to the view that no one culture is superior than another culture when compared to systems of morality, law, politics, etc. </a:t>
            </a:r>
            <a:endParaRPr lang="en-PH" sz="1200" dirty="0"/>
          </a:p>
          <a:p>
            <a:endParaRPr lang="en-PH" dirty="0"/>
          </a:p>
        </p:txBody>
      </p:sp>
      <p:sp>
        <p:nvSpPr>
          <p:cNvPr id="4" name="Slide Number Placeholder 3"/>
          <p:cNvSpPr>
            <a:spLocks noGrp="1"/>
          </p:cNvSpPr>
          <p:nvPr>
            <p:ph type="sldNum" sz="quarter" idx="10"/>
          </p:nvPr>
        </p:nvSpPr>
        <p:spPr/>
        <p:txBody>
          <a:bodyPr/>
          <a:lstStyle/>
          <a:p>
            <a:fld id="{BEA58930-A537-4E41-88FB-FED945E09440}" type="slidenum">
              <a:rPr lang="en-PH" smtClean="0"/>
              <a:t>21</a:t>
            </a:fld>
            <a:endParaRPr lang="en-PH"/>
          </a:p>
        </p:txBody>
      </p:sp>
    </p:spTree>
    <p:extLst>
      <p:ext uri="{BB962C8B-B14F-4D97-AF65-F5344CB8AC3E}">
        <p14:creationId xmlns:p14="http://schemas.microsoft.com/office/powerpoint/2010/main" val="222815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FGC is practiced mainly because of culture, religion and tradition. Outside cultures such as the United States look down upon FGC, but are unable to stop this practice from happening because it is protected by its culture.</a:t>
            </a:r>
            <a:endParaRPr lang="en-PH" dirty="0"/>
          </a:p>
        </p:txBody>
      </p:sp>
      <p:sp>
        <p:nvSpPr>
          <p:cNvPr id="4" name="Slide Number Placeholder 3"/>
          <p:cNvSpPr>
            <a:spLocks noGrp="1"/>
          </p:cNvSpPr>
          <p:nvPr>
            <p:ph type="sldNum" sz="quarter" idx="10"/>
          </p:nvPr>
        </p:nvSpPr>
        <p:spPr/>
        <p:txBody>
          <a:bodyPr/>
          <a:lstStyle/>
          <a:p>
            <a:fld id="{BEA58930-A537-4E41-88FB-FED945E09440}" type="slidenum">
              <a:rPr lang="en-PH" smtClean="0"/>
              <a:t>24</a:t>
            </a:fld>
            <a:endParaRPr lang="en-PH"/>
          </a:p>
        </p:txBody>
      </p:sp>
    </p:spTree>
    <p:extLst>
      <p:ext uri="{BB962C8B-B14F-4D97-AF65-F5344CB8AC3E}">
        <p14:creationId xmlns:p14="http://schemas.microsoft.com/office/powerpoint/2010/main" val="72141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also the only way to marry into money. Because men only wanted women with small feet, even after this practice was banned in 1912, women still continued to do it. To Western cultures the idea of feet binding might seems torturous, but for the Chinese culture it was a symbol of beauty that has been ingrained the culture for hundreds of years. The idea of beauty differs from culture to culture.</a:t>
            </a:r>
          </a:p>
          <a:p>
            <a:endParaRPr lang="en-PH" dirty="0"/>
          </a:p>
        </p:txBody>
      </p:sp>
      <p:sp>
        <p:nvSpPr>
          <p:cNvPr id="4" name="Slide Number Placeholder 3"/>
          <p:cNvSpPr>
            <a:spLocks noGrp="1"/>
          </p:cNvSpPr>
          <p:nvPr>
            <p:ph type="sldNum" sz="quarter" idx="10"/>
          </p:nvPr>
        </p:nvSpPr>
        <p:spPr/>
        <p:txBody>
          <a:bodyPr/>
          <a:lstStyle/>
          <a:p>
            <a:fld id="{BEA58930-A537-4E41-88FB-FED945E09440}" type="slidenum">
              <a:rPr lang="en-PH" smtClean="0"/>
              <a:t>28</a:t>
            </a:fld>
            <a:endParaRPr lang="en-PH"/>
          </a:p>
        </p:txBody>
      </p:sp>
    </p:spTree>
    <p:extLst>
      <p:ext uri="{BB962C8B-B14F-4D97-AF65-F5344CB8AC3E}">
        <p14:creationId xmlns:p14="http://schemas.microsoft.com/office/powerpoint/2010/main" val="104770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an American man who feels threatened or angry that his company has hired Russian interns would be considered xenophobic.</a:t>
            </a:r>
            <a:endParaRPr lang="en-PH" dirty="0"/>
          </a:p>
        </p:txBody>
      </p:sp>
      <p:sp>
        <p:nvSpPr>
          <p:cNvPr id="4" name="Slide Number Placeholder 3"/>
          <p:cNvSpPr>
            <a:spLocks noGrp="1"/>
          </p:cNvSpPr>
          <p:nvPr>
            <p:ph type="sldNum" sz="quarter" idx="10"/>
          </p:nvPr>
        </p:nvSpPr>
        <p:spPr/>
        <p:txBody>
          <a:bodyPr/>
          <a:lstStyle/>
          <a:p>
            <a:fld id="{BEA58930-A537-4E41-88FB-FED945E09440}" type="slidenum">
              <a:rPr lang="en-PH" smtClean="0"/>
              <a:t>34</a:t>
            </a:fld>
            <a:endParaRPr lang="en-PH"/>
          </a:p>
        </p:txBody>
      </p:sp>
    </p:spTree>
    <p:extLst>
      <p:ext uri="{BB962C8B-B14F-4D97-AF65-F5344CB8AC3E}">
        <p14:creationId xmlns:p14="http://schemas.microsoft.com/office/powerpoint/2010/main" val="121069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9360B43-4734-4DFC-968C-BE841C383CA3}" type="datetimeFigureOut">
              <a:rPr lang="en-PH" smtClean="0"/>
              <a:t>06/09/2018</a:t>
            </a:fld>
            <a:endParaRPr lang="en-PH"/>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PH"/>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11782395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PH"/>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380900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PH"/>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9779202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PH"/>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342332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29360B43-4734-4DFC-968C-BE841C383CA3}" type="datetimeFigureOut">
              <a:rPr lang="en-PH" smtClean="0"/>
              <a:t>06/09/2018</a:t>
            </a:fld>
            <a:endParaRPr lang="en-PH"/>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PH"/>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28532718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P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115985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PH"/>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376499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PH"/>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188751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PH"/>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281593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29360B43-4734-4DFC-968C-BE841C383CA3}" type="datetimeFigureOut">
              <a:rPr lang="en-PH" smtClean="0"/>
              <a:t>06/09/2018</a:t>
            </a:fld>
            <a:endParaRPr lang="en-PH"/>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PH"/>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E42CB89C-D1B4-48CF-ABBD-2FDF20F03E2C}" type="slidenum">
              <a:rPr lang="en-PH" smtClean="0"/>
              <a:t>‹#›</a:t>
            </a:fld>
            <a:endParaRPr lang="en-PH"/>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493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29360B43-4734-4DFC-968C-BE841C383CA3}" type="datetimeFigureOut">
              <a:rPr lang="en-PH" smtClean="0"/>
              <a:t>06/09/2018</a:t>
            </a:fld>
            <a:endParaRPr lang="en-PH"/>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P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38589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29360B43-4734-4DFC-968C-BE841C383CA3}" type="datetimeFigureOut">
              <a:rPr lang="en-PH" smtClean="0"/>
              <a:t>06/09/2018</a:t>
            </a:fld>
            <a:endParaRPr lang="en-PH"/>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PH"/>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E42CB89C-D1B4-48CF-ABBD-2FDF20F03E2C}" type="slidenum">
              <a:rPr lang="en-PH" smtClean="0"/>
              <a:t>‹#›</a:t>
            </a:fld>
            <a:endParaRPr lang="en-PH"/>
          </a:p>
        </p:txBody>
      </p:sp>
    </p:spTree>
    <p:extLst>
      <p:ext uri="{BB962C8B-B14F-4D97-AF65-F5344CB8AC3E}">
        <p14:creationId xmlns:p14="http://schemas.microsoft.com/office/powerpoint/2010/main" val="3660974744"/>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7C27-0D25-485F-A354-0FBDAE3F2CBC}"/>
              </a:ext>
            </a:extLst>
          </p:cNvPr>
          <p:cNvSpPr>
            <a:spLocks noGrp="1"/>
          </p:cNvSpPr>
          <p:nvPr>
            <p:ph type="ctrTitle"/>
          </p:nvPr>
        </p:nvSpPr>
        <p:spPr/>
        <p:txBody>
          <a:bodyPr/>
          <a:lstStyle/>
          <a:p>
            <a:r>
              <a:rPr lang="en-PH" b="1" dirty="0"/>
              <a:t>THE COMPLEXITY OF CULTURE</a:t>
            </a:r>
          </a:p>
        </p:txBody>
      </p:sp>
      <p:sp>
        <p:nvSpPr>
          <p:cNvPr id="3" name="Subtitle 2">
            <a:extLst>
              <a:ext uri="{FF2B5EF4-FFF2-40B4-BE49-F238E27FC236}">
                <a16:creationId xmlns:a16="http://schemas.microsoft.com/office/drawing/2014/main" id="{3EFEB4D2-4326-437C-8656-D3F4C2596188}"/>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78549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24EC-3850-4E28-B7E4-B5CBEB21F216}"/>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45F42376-F6F5-4ED8-A5F7-62E0FFC39AF8}"/>
              </a:ext>
            </a:extLst>
          </p:cNvPr>
          <p:cNvPicPr>
            <a:picLocks noGrp="1" noChangeAspect="1"/>
          </p:cNvPicPr>
          <p:nvPr>
            <p:ph idx="1"/>
          </p:nvPr>
        </p:nvPicPr>
        <p:blipFill>
          <a:blip r:embed="rId2"/>
          <a:stretch>
            <a:fillRect/>
          </a:stretch>
        </p:blipFill>
        <p:spPr>
          <a:xfrm>
            <a:off x="808056" y="463482"/>
            <a:ext cx="3839137" cy="5751924"/>
          </a:xfrm>
          <a:prstGeom prst="rect">
            <a:avLst/>
          </a:prstGeom>
        </p:spPr>
      </p:pic>
      <p:pic>
        <p:nvPicPr>
          <p:cNvPr id="5" name="Picture 4">
            <a:extLst>
              <a:ext uri="{FF2B5EF4-FFF2-40B4-BE49-F238E27FC236}">
                <a16:creationId xmlns:a16="http://schemas.microsoft.com/office/drawing/2014/main" id="{069A643B-D3BC-4F7E-B9DC-D6CA0B4A2B0D}"/>
              </a:ext>
            </a:extLst>
          </p:cNvPr>
          <p:cNvPicPr>
            <a:picLocks noChangeAspect="1"/>
          </p:cNvPicPr>
          <p:nvPr/>
        </p:nvPicPr>
        <p:blipFill>
          <a:blip r:embed="rId3"/>
          <a:stretch>
            <a:fillRect/>
          </a:stretch>
        </p:blipFill>
        <p:spPr>
          <a:xfrm>
            <a:off x="5287870" y="463482"/>
            <a:ext cx="5635234" cy="5760461"/>
          </a:xfrm>
          <a:prstGeom prst="rect">
            <a:avLst/>
          </a:prstGeom>
        </p:spPr>
      </p:pic>
    </p:spTree>
    <p:extLst>
      <p:ext uri="{BB962C8B-B14F-4D97-AF65-F5344CB8AC3E}">
        <p14:creationId xmlns:p14="http://schemas.microsoft.com/office/powerpoint/2010/main" val="253292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96B5-E4B3-44B5-8A0F-E7ADD220FE6C}"/>
              </a:ext>
            </a:extLst>
          </p:cNvPr>
          <p:cNvSpPr>
            <a:spLocks noGrp="1"/>
          </p:cNvSpPr>
          <p:nvPr>
            <p:ph type="title"/>
          </p:nvPr>
        </p:nvSpPr>
        <p:spPr>
          <a:xfrm>
            <a:off x="1066800" y="642594"/>
            <a:ext cx="10058400" cy="95760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6000" dirty="0"/>
              <a:t>CULTURE IS INTEGRATED</a:t>
            </a:r>
            <a:endParaRPr lang="en-PH" sz="6000" dirty="0"/>
          </a:p>
        </p:txBody>
      </p:sp>
      <p:sp>
        <p:nvSpPr>
          <p:cNvPr id="3" name="Content Placeholder 2">
            <a:extLst>
              <a:ext uri="{FF2B5EF4-FFF2-40B4-BE49-F238E27FC236}">
                <a16:creationId xmlns:a16="http://schemas.microsoft.com/office/drawing/2014/main" id="{E21BFA66-BCC3-4D1A-B1AA-2E8B2F5ADA05}"/>
              </a:ext>
            </a:extLst>
          </p:cNvPr>
          <p:cNvSpPr>
            <a:spLocks noGrp="1"/>
          </p:cNvSpPr>
          <p:nvPr>
            <p:ph idx="1"/>
          </p:nvPr>
        </p:nvSpPr>
        <p:spPr>
          <a:xfrm>
            <a:off x="718930" y="2283486"/>
            <a:ext cx="10850218" cy="3931920"/>
          </a:xfrm>
        </p:spPr>
        <p:txBody>
          <a:bodyPr>
            <a:normAutofit/>
          </a:bodyPr>
          <a:lstStyle/>
          <a:p>
            <a:r>
              <a:rPr lang="en-US" sz="4000" dirty="0"/>
              <a:t>This is known as holism, or the various parts of a culture being interconnected. All aspects of a culture are related to one another and to truly understand a culture, one must learn about all of its parts, not only a few.</a:t>
            </a:r>
            <a:endParaRPr lang="en-PH" sz="4000" dirty="0"/>
          </a:p>
        </p:txBody>
      </p:sp>
    </p:spTree>
    <p:extLst>
      <p:ext uri="{BB962C8B-B14F-4D97-AF65-F5344CB8AC3E}">
        <p14:creationId xmlns:p14="http://schemas.microsoft.com/office/powerpoint/2010/main" val="27663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D896-2E77-47C8-9B1E-5266BE6404AF}"/>
              </a:ext>
            </a:extLst>
          </p:cNvPr>
          <p:cNvSpPr>
            <a:spLocks noGrp="1"/>
          </p:cNvSpPr>
          <p:nvPr>
            <p:ph type="title"/>
          </p:nvPr>
        </p:nvSpPr>
        <p:spPr>
          <a:xfrm>
            <a:off x="1066800" y="642594"/>
            <a:ext cx="10058400" cy="897971"/>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6000" b="1" dirty="0"/>
              <a:t>CULTURE IS DYNAMIC</a:t>
            </a:r>
            <a:endParaRPr lang="en-PH" sz="6000" b="1" dirty="0"/>
          </a:p>
        </p:txBody>
      </p:sp>
      <p:sp>
        <p:nvSpPr>
          <p:cNvPr id="3" name="Content Placeholder 2">
            <a:extLst>
              <a:ext uri="{FF2B5EF4-FFF2-40B4-BE49-F238E27FC236}">
                <a16:creationId xmlns:a16="http://schemas.microsoft.com/office/drawing/2014/main" id="{71B9FDFC-7A9D-464A-91B4-D067B44D509C}"/>
              </a:ext>
            </a:extLst>
          </p:cNvPr>
          <p:cNvSpPr>
            <a:spLocks noGrp="1"/>
          </p:cNvSpPr>
          <p:nvPr>
            <p:ph idx="1"/>
          </p:nvPr>
        </p:nvSpPr>
        <p:spPr>
          <a:xfrm>
            <a:off x="806726" y="2431112"/>
            <a:ext cx="10578548" cy="3931920"/>
          </a:xfrm>
        </p:spPr>
        <p:txBody>
          <a:bodyPr>
            <a:normAutofit lnSpcReduction="10000"/>
          </a:bodyPr>
          <a:lstStyle/>
          <a:p>
            <a:pPr algn="just"/>
            <a:r>
              <a:rPr lang="en-US" sz="3200" dirty="0"/>
              <a:t>This simply means that cultures interact and change. Because most cultures are in contact with other cultures, they exchange ideas and symbols. All cultures change, otherwise, they would have problems adapting to changing environments. And because cultures are integrated, if one component in the system changes, it is likely that the entire system must adjust.</a:t>
            </a:r>
            <a:endParaRPr lang="en-PH" sz="3200" dirty="0"/>
          </a:p>
        </p:txBody>
      </p:sp>
    </p:spTree>
    <p:extLst>
      <p:ext uri="{BB962C8B-B14F-4D97-AF65-F5344CB8AC3E}">
        <p14:creationId xmlns:p14="http://schemas.microsoft.com/office/powerpoint/2010/main" val="68953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62C41-50B2-4E8B-9DD3-DF8E039FC36A}"/>
              </a:ext>
            </a:extLst>
          </p:cNvPr>
          <p:cNvSpPr>
            <a:spLocks noGrp="1"/>
          </p:cNvSpPr>
          <p:nvPr>
            <p:ph type="ctrTitle"/>
          </p:nvPr>
        </p:nvSpPr>
        <p:spPr/>
        <p:txBody>
          <a:bodyPr/>
          <a:lstStyle/>
          <a:p>
            <a:r>
              <a:rPr lang="en-PH" sz="8000" dirty="0"/>
              <a:t>ETHNOCENTRISM</a:t>
            </a:r>
          </a:p>
        </p:txBody>
      </p:sp>
      <p:sp>
        <p:nvSpPr>
          <p:cNvPr id="5" name="Subtitle 4">
            <a:extLst>
              <a:ext uri="{FF2B5EF4-FFF2-40B4-BE49-F238E27FC236}">
                <a16:creationId xmlns:a16="http://schemas.microsoft.com/office/drawing/2014/main" id="{56B8DD34-2D8B-4447-8563-C3FE5C0CEB67}"/>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197869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FE421-F25B-45DA-AE84-E46BFDBFB956}"/>
              </a:ext>
            </a:extLst>
          </p:cNvPr>
          <p:cNvSpPr>
            <a:spLocks noGrp="1"/>
          </p:cNvSpPr>
          <p:nvPr>
            <p:ph idx="1"/>
          </p:nvPr>
        </p:nvSpPr>
        <p:spPr>
          <a:xfrm>
            <a:off x="914401" y="745435"/>
            <a:ext cx="10774016" cy="5289605"/>
          </a:xfrm>
        </p:spPr>
        <p:txBody>
          <a:bodyPr>
            <a:normAutofit/>
          </a:bodyPr>
          <a:lstStyle/>
          <a:p>
            <a:r>
              <a:rPr lang="en-PH" sz="3600" dirty="0"/>
              <a:t>The world </a:t>
            </a:r>
            <a:r>
              <a:rPr lang="en-PH" sz="3600" i="1" dirty="0" err="1"/>
              <a:t>ethno</a:t>
            </a:r>
            <a:r>
              <a:rPr lang="en-PH" sz="3600" i="1" dirty="0"/>
              <a:t> </a:t>
            </a:r>
            <a:r>
              <a:rPr lang="en-PH" sz="3600" dirty="0"/>
              <a:t>comes from the Greek and it refers to a people, nation, or cultural grouping.</a:t>
            </a:r>
          </a:p>
          <a:p>
            <a:r>
              <a:rPr lang="en-PH" sz="3600" i="1" dirty="0"/>
              <a:t>Centric, </a:t>
            </a:r>
            <a:r>
              <a:rPr lang="en-PH" sz="3600" dirty="0"/>
              <a:t>comes from Latin refers to the “center”.</a:t>
            </a:r>
          </a:p>
          <a:p>
            <a:r>
              <a:rPr lang="en-US" sz="3600" dirty="0"/>
              <a:t>It is a term coined by William Graham Sumner.</a:t>
            </a:r>
          </a:p>
          <a:p>
            <a:endParaRPr lang="en-PH" sz="3600" i="1" dirty="0"/>
          </a:p>
        </p:txBody>
      </p:sp>
    </p:spTree>
    <p:extLst>
      <p:ext uri="{BB962C8B-B14F-4D97-AF65-F5344CB8AC3E}">
        <p14:creationId xmlns:p14="http://schemas.microsoft.com/office/powerpoint/2010/main" val="29938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DBFF4-34DE-4CB8-B332-B9BB06CA0CA3}"/>
              </a:ext>
            </a:extLst>
          </p:cNvPr>
          <p:cNvSpPr>
            <a:spLocks noGrp="1"/>
          </p:cNvSpPr>
          <p:nvPr>
            <p:ph idx="1"/>
          </p:nvPr>
        </p:nvSpPr>
        <p:spPr>
          <a:xfrm>
            <a:off x="616225" y="477079"/>
            <a:ext cx="11171584" cy="5557962"/>
          </a:xfrm>
        </p:spPr>
        <p:txBody>
          <a:bodyPr>
            <a:normAutofit fontScale="92500" lnSpcReduction="10000"/>
          </a:bodyPr>
          <a:lstStyle/>
          <a:p>
            <a:pPr marL="0" indent="0">
              <a:buNone/>
            </a:pPr>
            <a:endParaRPr lang="en-PH" sz="3600" dirty="0"/>
          </a:p>
          <a:p>
            <a:pPr>
              <a:buFont typeface="Wingdings" panose="05000000000000000000" pitchFamily="2" charset="2"/>
              <a:buChar char="v"/>
            </a:pPr>
            <a:r>
              <a:rPr lang="en-PH" sz="3600" dirty="0"/>
              <a:t>It refers to the tendency of each society to place its own culture patterns at the center of things.</a:t>
            </a:r>
          </a:p>
          <a:p>
            <a:pPr marL="0" indent="0">
              <a:buNone/>
            </a:pPr>
            <a:endParaRPr lang="en-PH" sz="3600" dirty="0"/>
          </a:p>
          <a:p>
            <a:pPr>
              <a:buFont typeface="Wingdings" panose="05000000000000000000" pitchFamily="2" charset="2"/>
              <a:buChar char="v"/>
            </a:pPr>
            <a:r>
              <a:rPr lang="en-PH" sz="3600" dirty="0"/>
              <a:t>The practice of comparing other cultural practices with those of one’s own and automatically finding those other cultural practices to be inferior.</a:t>
            </a:r>
          </a:p>
          <a:p>
            <a:pPr marL="0" indent="0">
              <a:buNone/>
            </a:pPr>
            <a:endParaRPr lang="en-PH" sz="3600" dirty="0"/>
          </a:p>
          <a:p>
            <a:pPr>
              <a:buFont typeface="Wingdings" panose="05000000000000000000" pitchFamily="2" charset="2"/>
              <a:buChar char="v"/>
            </a:pPr>
            <a:r>
              <a:rPr lang="en-PH" sz="3600" dirty="0"/>
              <a:t>It is the belief that your native culture is the most natural or superior way of understanding the world.</a:t>
            </a:r>
          </a:p>
          <a:p>
            <a:endParaRPr lang="en-PH" sz="3600" dirty="0"/>
          </a:p>
        </p:txBody>
      </p:sp>
    </p:spTree>
    <p:extLst>
      <p:ext uri="{BB962C8B-B14F-4D97-AF65-F5344CB8AC3E}">
        <p14:creationId xmlns:p14="http://schemas.microsoft.com/office/powerpoint/2010/main" val="362959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F4DB3-BEB1-457A-A3F6-8C96242B4825}"/>
              </a:ext>
            </a:extLst>
          </p:cNvPr>
          <p:cNvSpPr>
            <a:spLocks noGrp="1"/>
          </p:cNvSpPr>
          <p:nvPr>
            <p:ph type="title"/>
          </p:nvPr>
        </p:nvSpPr>
        <p:spPr/>
        <p:txBody>
          <a:bodyPr/>
          <a:lstStyle/>
          <a:p>
            <a:r>
              <a:rPr lang="en-PH" sz="4800" dirty="0"/>
              <a:t>WHEN DO WE BECOME ETHNOCENTRIC AND WHAT IS OUR WAY OUT?</a:t>
            </a:r>
          </a:p>
        </p:txBody>
      </p:sp>
      <p:sp>
        <p:nvSpPr>
          <p:cNvPr id="5" name="Text Placeholder 4">
            <a:extLst>
              <a:ext uri="{FF2B5EF4-FFF2-40B4-BE49-F238E27FC236}">
                <a16:creationId xmlns:a16="http://schemas.microsoft.com/office/drawing/2014/main" id="{D06860F1-6515-4CD3-89EA-451E4AE1A338}"/>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88467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123C6F-6A57-461B-BF5C-1DF8A909272D}"/>
              </a:ext>
            </a:extLst>
          </p:cNvPr>
          <p:cNvSpPr>
            <a:spLocks noGrp="1"/>
          </p:cNvSpPr>
          <p:nvPr>
            <p:ph idx="1"/>
          </p:nvPr>
        </p:nvSpPr>
        <p:spPr>
          <a:xfrm>
            <a:off x="695740" y="824948"/>
            <a:ext cx="10833651" cy="5051066"/>
          </a:xfrm>
        </p:spPr>
        <p:txBody>
          <a:bodyPr>
            <a:normAutofit/>
          </a:bodyPr>
          <a:lstStyle/>
          <a:p>
            <a:r>
              <a:rPr lang="en-PH" sz="3600" dirty="0"/>
              <a:t>1. When you judge the behavior and beliefs of people who are different from you.</a:t>
            </a:r>
          </a:p>
          <a:p>
            <a:pPr marL="0" indent="0">
              <a:buNone/>
            </a:pPr>
            <a:endParaRPr lang="en-PH" sz="3600" dirty="0"/>
          </a:p>
          <a:p>
            <a:pPr marL="0" indent="0">
              <a:buNone/>
            </a:pPr>
            <a:r>
              <a:rPr lang="en-PH" sz="3600" dirty="0"/>
              <a:t>WAY OUT:</a:t>
            </a:r>
          </a:p>
          <a:p>
            <a:pPr marL="0" indent="0">
              <a:buNone/>
            </a:pPr>
            <a:r>
              <a:rPr lang="en-PH" sz="3600" dirty="0"/>
              <a:t>	To stop ethnocentric behavior, you must stop judging others who are different from you.</a:t>
            </a:r>
          </a:p>
        </p:txBody>
      </p:sp>
    </p:spTree>
    <p:extLst>
      <p:ext uri="{BB962C8B-B14F-4D97-AF65-F5344CB8AC3E}">
        <p14:creationId xmlns:p14="http://schemas.microsoft.com/office/powerpoint/2010/main" val="30757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2C08C-49CE-4B98-9024-8F272B530DEC}"/>
              </a:ext>
            </a:extLst>
          </p:cNvPr>
          <p:cNvSpPr>
            <a:spLocks noGrp="1"/>
          </p:cNvSpPr>
          <p:nvPr>
            <p:ph idx="1"/>
          </p:nvPr>
        </p:nvSpPr>
        <p:spPr>
          <a:xfrm>
            <a:off x="725557" y="974035"/>
            <a:ext cx="10823713" cy="5061005"/>
          </a:xfrm>
        </p:spPr>
        <p:txBody>
          <a:bodyPr>
            <a:normAutofit/>
          </a:bodyPr>
          <a:lstStyle/>
          <a:p>
            <a:pPr marL="0" indent="0">
              <a:buNone/>
            </a:pPr>
            <a:r>
              <a:rPr lang="en-PH" sz="3600" dirty="0"/>
              <a:t>2. When you believe that there are primitive cultures, especially if their way of life is different from yours.</a:t>
            </a:r>
          </a:p>
          <a:p>
            <a:pPr marL="0" indent="0">
              <a:buNone/>
            </a:pPr>
            <a:endParaRPr lang="en-PH" sz="3600" dirty="0"/>
          </a:p>
          <a:p>
            <a:pPr marL="0" indent="0">
              <a:buNone/>
            </a:pPr>
            <a:r>
              <a:rPr lang="en-PH" sz="3600" dirty="0"/>
              <a:t>WAY OUT:</a:t>
            </a:r>
          </a:p>
          <a:p>
            <a:pPr marL="0" indent="0">
              <a:buNone/>
            </a:pPr>
            <a:r>
              <a:rPr lang="en-PH" sz="3600" dirty="0"/>
              <a:t>Ethnocentrism is taught. You have to unlearn that your culture is superior and all other cultures are inferior.</a:t>
            </a:r>
          </a:p>
        </p:txBody>
      </p:sp>
    </p:spTree>
    <p:extLst>
      <p:ext uri="{BB962C8B-B14F-4D97-AF65-F5344CB8AC3E}">
        <p14:creationId xmlns:p14="http://schemas.microsoft.com/office/powerpoint/2010/main" val="417632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64FD8-966B-4E28-A784-CAC48428FEE3}"/>
              </a:ext>
            </a:extLst>
          </p:cNvPr>
          <p:cNvSpPr>
            <a:spLocks noGrp="1"/>
          </p:cNvSpPr>
          <p:nvPr>
            <p:ph idx="1"/>
          </p:nvPr>
        </p:nvSpPr>
        <p:spPr>
          <a:xfrm>
            <a:off x="844825" y="874643"/>
            <a:ext cx="10873409" cy="5160397"/>
          </a:xfrm>
        </p:spPr>
        <p:txBody>
          <a:bodyPr>
            <a:normAutofit lnSpcReduction="10000"/>
          </a:bodyPr>
          <a:lstStyle/>
          <a:p>
            <a:pPr marL="0" indent="0">
              <a:buNone/>
            </a:pPr>
            <a:r>
              <a:rPr lang="en-PH" sz="3600" dirty="0"/>
              <a:t>3. When you believe that some cultures are backward if they lack the technology and consumerism of your own culture.</a:t>
            </a:r>
          </a:p>
          <a:p>
            <a:pPr marL="0" indent="0">
              <a:buNone/>
            </a:pPr>
            <a:endParaRPr lang="en-PH" sz="3600" dirty="0"/>
          </a:p>
          <a:p>
            <a:pPr marL="0" indent="0">
              <a:buNone/>
            </a:pPr>
            <a:r>
              <a:rPr lang="en-PH" sz="3600" dirty="0"/>
              <a:t>WAY OUT</a:t>
            </a:r>
          </a:p>
          <a:p>
            <a:pPr marL="0" indent="0">
              <a:buNone/>
            </a:pPr>
            <a:r>
              <a:rPr lang="en-PH" sz="3600" dirty="0"/>
              <a:t>Remember that there are no primitive or backward cultures. All cultures provide their members with the means for meeting all human needs.</a:t>
            </a:r>
          </a:p>
        </p:txBody>
      </p:sp>
    </p:spTree>
    <p:extLst>
      <p:ext uri="{BB962C8B-B14F-4D97-AF65-F5344CB8AC3E}">
        <p14:creationId xmlns:p14="http://schemas.microsoft.com/office/powerpoint/2010/main" val="340353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E903-7EE7-4222-AEE5-D4A6D140AFAC}"/>
              </a:ext>
            </a:extLst>
          </p:cNvPr>
          <p:cNvSpPr>
            <a:spLocks noGrp="1"/>
          </p:cNvSpPr>
          <p:nvPr>
            <p:ph type="title"/>
          </p:nvPr>
        </p:nvSpPr>
        <p:spPr>
          <a:xfrm>
            <a:off x="1066800" y="454058"/>
            <a:ext cx="10058400" cy="1371600"/>
          </a:xfrm>
        </p:spPr>
        <p:txBody>
          <a:bodyPr>
            <a:normAutofit/>
          </a:bodyPr>
          <a:lstStyle/>
          <a:p>
            <a:pPr algn="ctr"/>
            <a:r>
              <a:rPr lang="en-PH" sz="5400" b="1" dirty="0"/>
              <a:t>CULTURE DEFINED</a:t>
            </a:r>
          </a:p>
        </p:txBody>
      </p:sp>
      <p:sp>
        <p:nvSpPr>
          <p:cNvPr id="3" name="Content Placeholder 2">
            <a:extLst>
              <a:ext uri="{FF2B5EF4-FFF2-40B4-BE49-F238E27FC236}">
                <a16:creationId xmlns:a16="http://schemas.microsoft.com/office/drawing/2014/main" id="{2BF0E984-C2C8-4422-9B6A-D4ABBAC1A2FD}"/>
              </a:ext>
            </a:extLst>
          </p:cNvPr>
          <p:cNvSpPr>
            <a:spLocks noGrp="1"/>
          </p:cNvSpPr>
          <p:nvPr>
            <p:ph idx="1"/>
          </p:nvPr>
        </p:nvSpPr>
        <p:spPr>
          <a:xfrm>
            <a:off x="518474" y="1825658"/>
            <a:ext cx="11142483" cy="4518581"/>
          </a:xfrm>
        </p:spPr>
        <p:txBody>
          <a:bodyPr>
            <a:normAutofit fontScale="92500" lnSpcReduction="20000"/>
          </a:bodyPr>
          <a:lstStyle/>
          <a:p>
            <a:r>
              <a:rPr lang="en-PH" sz="4400" dirty="0"/>
              <a:t>It is a people’s way of life.</a:t>
            </a:r>
          </a:p>
          <a:p>
            <a:endParaRPr lang="en-PH" sz="4400" dirty="0"/>
          </a:p>
          <a:p>
            <a:r>
              <a:rPr lang="en-PH" sz="4400" dirty="0"/>
              <a:t>E.B Taylor describes culture as “that complex whole, which encompasses beliefs, practices, values, attitudes, laws, norms, artifacts, symbols, knowledge, and everything that a person learns and shares as a member of society.”</a:t>
            </a:r>
          </a:p>
        </p:txBody>
      </p:sp>
    </p:spTree>
    <p:extLst>
      <p:ext uri="{BB962C8B-B14F-4D97-AF65-F5344CB8AC3E}">
        <p14:creationId xmlns:p14="http://schemas.microsoft.com/office/powerpoint/2010/main" val="180371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9C89E9-8652-404C-828E-DAA19869ECB4}"/>
              </a:ext>
            </a:extLst>
          </p:cNvPr>
          <p:cNvSpPr>
            <a:spLocks noGrp="1"/>
          </p:cNvSpPr>
          <p:nvPr>
            <p:ph type="title"/>
          </p:nvPr>
        </p:nvSpPr>
        <p:spPr/>
        <p:txBody>
          <a:bodyPr/>
          <a:lstStyle/>
          <a:p>
            <a:r>
              <a:rPr lang="en-PH" dirty="0"/>
              <a:t>Cultural relativism</a:t>
            </a:r>
          </a:p>
        </p:txBody>
      </p:sp>
      <p:sp>
        <p:nvSpPr>
          <p:cNvPr id="5" name="Text Placeholder 4">
            <a:extLst>
              <a:ext uri="{FF2B5EF4-FFF2-40B4-BE49-F238E27FC236}">
                <a16:creationId xmlns:a16="http://schemas.microsoft.com/office/drawing/2014/main" id="{98E56524-AF2A-417A-B952-0750391DEB42}"/>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8111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8733E8-AE0F-43B3-B2E8-E05DA9A382D0}"/>
              </a:ext>
            </a:extLst>
          </p:cNvPr>
          <p:cNvSpPr>
            <a:spLocks noGrp="1"/>
          </p:cNvSpPr>
          <p:nvPr>
            <p:ph idx="1"/>
          </p:nvPr>
        </p:nvSpPr>
        <p:spPr>
          <a:xfrm>
            <a:off x="864704" y="874643"/>
            <a:ext cx="10624932" cy="5160397"/>
          </a:xfrm>
        </p:spPr>
        <p:txBody>
          <a:bodyPr>
            <a:normAutofit/>
          </a:bodyPr>
          <a:lstStyle/>
          <a:p>
            <a:r>
              <a:rPr lang="en-US" sz="4000" dirty="0"/>
              <a:t>Cultural relativism is the ability to understand a culture on its own terms and not to make judgments using the standards of one’s own culture. </a:t>
            </a:r>
          </a:p>
          <a:p>
            <a:r>
              <a:rPr lang="en-US" sz="4000" dirty="0"/>
              <a:t>The goal of this is promote understanding of cultural practices that are not typically part of one’s own culture. </a:t>
            </a:r>
          </a:p>
        </p:txBody>
      </p:sp>
    </p:spTree>
    <p:extLst>
      <p:ext uri="{BB962C8B-B14F-4D97-AF65-F5344CB8AC3E}">
        <p14:creationId xmlns:p14="http://schemas.microsoft.com/office/powerpoint/2010/main" val="202207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97F01-0436-43BF-B97C-48EF60871078}"/>
              </a:ext>
            </a:extLst>
          </p:cNvPr>
          <p:cNvSpPr>
            <a:spLocks noGrp="1"/>
          </p:cNvSpPr>
          <p:nvPr>
            <p:ph type="title"/>
          </p:nvPr>
        </p:nvSpPr>
        <p:spPr/>
        <p:txBody>
          <a:bodyPr/>
          <a:lstStyle/>
          <a:p>
            <a:r>
              <a:rPr lang="en-PH" dirty="0"/>
              <a:t>Two categories</a:t>
            </a:r>
          </a:p>
        </p:txBody>
      </p:sp>
      <p:sp>
        <p:nvSpPr>
          <p:cNvPr id="5" name="Text Placeholder 4">
            <a:extLst>
              <a:ext uri="{FF2B5EF4-FFF2-40B4-BE49-F238E27FC236}">
                <a16:creationId xmlns:a16="http://schemas.microsoft.com/office/drawing/2014/main" id="{A6DEAF7E-6D69-44A2-83A8-1E1B134D75F8}"/>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118972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E456E-5544-4784-B891-45EF92E5094D}"/>
              </a:ext>
            </a:extLst>
          </p:cNvPr>
          <p:cNvSpPr>
            <a:spLocks noGrp="1"/>
          </p:cNvSpPr>
          <p:nvPr>
            <p:ph type="title"/>
          </p:nvPr>
        </p:nvSpPr>
        <p:spPr/>
        <p:txBody>
          <a:bodyPr>
            <a:normAutofit/>
          </a:bodyPr>
          <a:lstStyle/>
          <a:p>
            <a:pPr algn="ctr"/>
            <a:r>
              <a:rPr lang="en-US" sz="6600" b="1" dirty="0"/>
              <a:t>ABSOLUTE</a:t>
            </a:r>
            <a:endParaRPr lang="en-PH" sz="6600" b="1" dirty="0"/>
          </a:p>
        </p:txBody>
      </p:sp>
      <p:sp>
        <p:nvSpPr>
          <p:cNvPr id="5" name="Content Placeholder 4">
            <a:extLst>
              <a:ext uri="{FF2B5EF4-FFF2-40B4-BE49-F238E27FC236}">
                <a16:creationId xmlns:a16="http://schemas.microsoft.com/office/drawing/2014/main" id="{5ED42E4D-C3DB-45FE-A3D7-C19F04393553}"/>
              </a:ext>
            </a:extLst>
          </p:cNvPr>
          <p:cNvSpPr>
            <a:spLocks noGrp="1"/>
          </p:cNvSpPr>
          <p:nvPr>
            <p:ph idx="1"/>
          </p:nvPr>
        </p:nvSpPr>
        <p:spPr>
          <a:xfrm>
            <a:off x="1066800" y="2103120"/>
            <a:ext cx="10502348" cy="3931920"/>
          </a:xfrm>
        </p:spPr>
        <p:txBody>
          <a:bodyPr>
            <a:normAutofit/>
          </a:bodyPr>
          <a:lstStyle/>
          <a:p>
            <a:r>
              <a:rPr lang="en-US" sz="2800" dirty="0"/>
              <a:t>Everything that happens within a culture must and should not be questioned by outsiders. </a:t>
            </a:r>
          </a:p>
          <a:p>
            <a:r>
              <a:rPr lang="en-US" sz="2800" dirty="0"/>
              <a:t>The extreme example of absolute cultural relativism would be the Nazi party’s point of view justifying the Holocaust.</a:t>
            </a:r>
            <a:endParaRPr lang="en-PH" sz="2800" dirty="0"/>
          </a:p>
        </p:txBody>
      </p:sp>
    </p:spTree>
    <p:extLst>
      <p:ext uri="{BB962C8B-B14F-4D97-AF65-F5344CB8AC3E}">
        <p14:creationId xmlns:p14="http://schemas.microsoft.com/office/powerpoint/2010/main" val="111288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6DA5C-5F5B-486E-9875-FD427B06DE5A}"/>
              </a:ext>
            </a:extLst>
          </p:cNvPr>
          <p:cNvSpPr>
            <a:spLocks noGrp="1"/>
          </p:cNvSpPr>
          <p:nvPr>
            <p:ph idx="1"/>
          </p:nvPr>
        </p:nvSpPr>
        <p:spPr>
          <a:xfrm>
            <a:off x="646043" y="904461"/>
            <a:ext cx="10942983" cy="5130579"/>
          </a:xfrm>
        </p:spPr>
        <p:txBody>
          <a:bodyPr>
            <a:normAutofit/>
          </a:bodyPr>
          <a:lstStyle/>
          <a:p>
            <a:pPr algn="just"/>
            <a:r>
              <a:rPr lang="en-US" sz="3600" dirty="0"/>
              <a:t>Absolute cultural relativism is displayed in many cultures, especially Africa, that practice female genital cutting. This procedure refers to the partial or total removal of the external female genitalia or any other trauma to the female reproductive/genital organs. By allowing this procedure to happen, females are considered women and then are able to be married. </a:t>
            </a:r>
            <a:endParaRPr lang="en-PH" sz="3600" dirty="0"/>
          </a:p>
        </p:txBody>
      </p:sp>
    </p:spTree>
    <p:extLst>
      <p:ext uri="{BB962C8B-B14F-4D97-AF65-F5344CB8AC3E}">
        <p14:creationId xmlns:p14="http://schemas.microsoft.com/office/powerpoint/2010/main" val="18895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76017542-AE46-4D2F-AF92-227229E8B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1" y="573542"/>
            <a:ext cx="5844208" cy="5537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73DC6A-7F5A-4583-A5B6-55DDF3E9772E}"/>
              </a:ext>
            </a:extLst>
          </p:cNvPr>
          <p:cNvPicPr>
            <a:picLocks noChangeAspect="1"/>
          </p:cNvPicPr>
          <p:nvPr/>
        </p:nvPicPr>
        <p:blipFill>
          <a:blip r:embed="rId3"/>
          <a:stretch>
            <a:fillRect/>
          </a:stretch>
        </p:blipFill>
        <p:spPr>
          <a:xfrm>
            <a:off x="7017026" y="1380296"/>
            <a:ext cx="4562061" cy="3958260"/>
          </a:xfrm>
          <a:prstGeom prst="rect">
            <a:avLst/>
          </a:prstGeom>
        </p:spPr>
      </p:pic>
    </p:spTree>
    <p:extLst>
      <p:ext uri="{BB962C8B-B14F-4D97-AF65-F5344CB8AC3E}">
        <p14:creationId xmlns:p14="http://schemas.microsoft.com/office/powerpoint/2010/main" val="344796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8DCF-1E70-4C2C-BCE0-7B6CAE8025D4}"/>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A25C4DAC-F47D-4B27-8829-86C964E6D4B9}"/>
              </a:ext>
            </a:extLst>
          </p:cNvPr>
          <p:cNvPicPr>
            <a:picLocks noGrp="1" noChangeAspect="1"/>
          </p:cNvPicPr>
          <p:nvPr>
            <p:ph idx="1"/>
          </p:nvPr>
        </p:nvPicPr>
        <p:blipFill>
          <a:blip r:embed="rId2"/>
          <a:stretch>
            <a:fillRect/>
          </a:stretch>
        </p:blipFill>
        <p:spPr>
          <a:xfrm>
            <a:off x="879786" y="877888"/>
            <a:ext cx="5102223" cy="5102223"/>
          </a:xfrm>
          <a:prstGeom prst="rect">
            <a:avLst/>
          </a:prstGeom>
        </p:spPr>
      </p:pic>
      <p:pic>
        <p:nvPicPr>
          <p:cNvPr id="5" name="Picture 4">
            <a:extLst>
              <a:ext uri="{FF2B5EF4-FFF2-40B4-BE49-F238E27FC236}">
                <a16:creationId xmlns:a16="http://schemas.microsoft.com/office/drawing/2014/main" id="{B0E7884A-1043-42E8-882A-D6D3D1B8DE8C}"/>
              </a:ext>
            </a:extLst>
          </p:cNvPr>
          <p:cNvPicPr>
            <a:picLocks noChangeAspect="1"/>
          </p:cNvPicPr>
          <p:nvPr/>
        </p:nvPicPr>
        <p:blipFill>
          <a:blip r:embed="rId3"/>
          <a:stretch>
            <a:fillRect/>
          </a:stretch>
        </p:blipFill>
        <p:spPr>
          <a:xfrm>
            <a:off x="6361042" y="877888"/>
            <a:ext cx="5102223" cy="5102223"/>
          </a:xfrm>
          <a:prstGeom prst="rect">
            <a:avLst/>
          </a:prstGeom>
        </p:spPr>
      </p:pic>
    </p:spTree>
    <p:extLst>
      <p:ext uri="{BB962C8B-B14F-4D97-AF65-F5344CB8AC3E}">
        <p14:creationId xmlns:p14="http://schemas.microsoft.com/office/powerpoint/2010/main" val="301720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565C-32E9-4EBC-A2B3-E440ADFDC8A0}"/>
              </a:ext>
            </a:extLst>
          </p:cNvPr>
          <p:cNvSpPr>
            <a:spLocks noGrp="1"/>
          </p:cNvSpPr>
          <p:nvPr>
            <p:ph type="title"/>
          </p:nvPr>
        </p:nvSpPr>
        <p:spPr/>
        <p:txBody>
          <a:bodyPr>
            <a:normAutofit/>
          </a:bodyPr>
          <a:lstStyle/>
          <a:p>
            <a:pPr algn="ctr"/>
            <a:r>
              <a:rPr lang="en-US" sz="6600" b="1" dirty="0"/>
              <a:t>CRITICAL</a:t>
            </a:r>
            <a:endParaRPr lang="en-PH" sz="6600" b="1" dirty="0"/>
          </a:p>
        </p:txBody>
      </p:sp>
      <p:sp>
        <p:nvSpPr>
          <p:cNvPr id="3" name="Content Placeholder 2">
            <a:extLst>
              <a:ext uri="{FF2B5EF4-FFF2-40B4-BE49-F238E27FC236}">
                <a16:creationId xmlns:a16="http://schemas.microsoft.com/office/drawing/2014/main" id="{27869923-1DDF-4FEB-B79F-0FD8E90EF4DF}"/>
              </a:ext>
            </a:extLst>
          </p:cNvPr>
          <p:cNvSpPr>
            <a:spLocks noGrp="1"/>
          </p:cNvSpPr>
          <p:nvPr>
            <p:ph idx="1"/>
          </p:nvPr>
        </p:nvSpPr>
        <p:spPr>
          <a:xfrm>
            <a:off x="907773" y="2411233"/>
            <a:ext cx="10581861" cy="3931920"/>
          </a:xfrm>
        </p:spPr>
        <p:txBody>
          <a:bodyPr>
            <a:normAutofit/>
          </a:bodyPr>
          <a:lstStyle/>
          <a:p>
            <a:r>
              <a:rPr lang="en-US" sz="4000" dirty="0"/>
              <a:t>Creates questions about cultural practices in terms of who is accepting them and why. Critical cultural relativism also recognizes power relationships.</a:t>
            </a:r>
            <a:endParaRPr lang="en-PH" sz="4000" dirty="0"/>
          </a:p>
        </p:txBody>
      </p:sp>
    </p:spTree>
    <p:extLst>
      <p:ext uri="{BB962C8B-B14F-4D97-AF65-F5344CB8AC3E}">
        <p14:creationId xmlns:p14="http://schemas.microsoft.com/office/powerpoint/2010/main" val="243562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8EBAD-E7F8-4A2F-8F21-B8BA22AD89E9}"/>
              </a:ext>
            </a:extLst>
          </p:cNvPr>
          <p:cNvSpPr>
            <a:spLocks noGrp="1"/>
          </p:cNvSpPr>
          <p:nvPr>
            <p:ph idx="1"/>
          </p:nvPr>
        </p:nvSpPr>
        <p:spPr>
          <a:xfrm>
            <a:off x="743778" y="833893"/>
            <a:ext cx="10704443" cy="5190214"/>
          </a:xfrm>
        </p:spPr>
        <p:txBody>
          <a:bodyPr>
            <a:normAutofit lnSpcReduction="10000"/>
          </a:bodyPr>
          <a:lstStyle/>
          <a:p>
            <a:pPr algn="just"/>
            <a:r>
              <a:rPr lang="en-PH" sz="3200" dirty="0"/>
              <a:t>Cultural relativism can be seen with the Chinese culture and their process of feet binding. Foot binding was to stop the growth of the foot and make them smaller. The process often began between four and seven years old. A ten foot bandage would be wrapped around the foot forcing the toes to go under the foot. It caused the big toe to be closer to the heel causing the foot to </a:t>
            </a:r>
            <a:r>
              <a:rPr lang="en-PH" sz="3200" dirty="0" err="1"/>
              <a:t>bow.In</a:t>
            </a:r>
            <a:r>
              <a:rPr lang="en-PH" sz="3200" dirty="0"/>
              <a:t> China, small feet were seen as beautiful and a symbol of status. The women wanted their feet to be “three-inch golden lotuses”</a:t>
            </a:r>
            <a:r>
              <a:rPr lang="ja-JP" altLang="en-US" sz="3200" dirty="0"/>
              <a:t>三寸</a:t>
            </a:r>
            <a:r>
              <a:rPr lang="en-PH" altLang="ja-JP" sz="3200" dirty="0"/>
              <a:t>.</a:t>
            </a:r>
          </a:p>
        </p:txBody>
      </p:sp>
    </p:spTree>
    <p:extLst>
      <p:ext uri="{BB962C8B-B14F-4D97-AF65-F5344CB8AC3E}">
        <p14:creationId xmlns:p14="http://schemas.microsoft.com/office/powerpoint/2010/main" val="366369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25F7-D7D2-476F-9330-2B5DE8E15CE7}"/>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5AD85E03-F9FD-4814-85F0-A8C1DB8500C3}"/>
              </a:ext>
            </a:extLst>
          </p:cNvPr>
          <p:cNvPicPr>
            <a:picLocks noGrp="1" noChangeAspect="1"/>
          </p:cNvPicPr>
          <p:nvPr>
            <p:ph idx="1"/>
          </p:nvPr>
        </p:nvPicPr>
        <p:blipFill>
          <a:blip r:embed="rId2"/>
          <a:stretch>
            <a:fillRect/>
          </a:stretch>
        </p:blipFill>
        <p:spPr>
          <a:xfrm>
            <a:off x="559076" y="930829"/>
            <a:ext cx="5089479" cy="4770782"/>
          </a:xfrm>
          <a:prstGeom prst="rect">
            <a:avLst/>
          </a:prstGeom>
        </p:spPr>
      </p:pic>
      <p:pic>
        <p:nvPicPr>
          <p:cNvPr id="5" name="Picture 4">
            <a:extLst>
              <a:ext uri="{FF2B5EF4-FFF2-40B4-BE49-F238E27FC236}">
                <a16:creationId xmlns:a16="http://schemas.microsoft.com/office/drawing/2014/main" id="{6B5BADA2-CC16-4A89-B12B-E9F069559E0B}"/>
              </a:ext>
            </a:extLst>
          </p:cNvPr>
          <p:cNvPicPr>
            <a:picLocks noChangeAspect="1"/>
          </p:cNvPicPr>
          <p:nvPr/>
        </p:nvPicPr>
        <p:blipFill>
          <a:blip r:embed="rId3"/>
          <a:stretch>
            <a:fillRect/>
          </a:stretch>
        </p:blipFill>
        <p:spPr>
          <a:xfrm>
            <a:off x="5876511" y="964096"/>
            <a:ext cx="5642502" cy="4737515"/>
          </a:xfrm>
          <a:prstGeom prst="rect">
            <a:avLst/>
          </a:prstGeom>
        </p:spPr>
      </p:pic>
    </p:spTree>
    <p:extLst>
      <p:ext uri="{BB962C8B-B14F-4D97-AF65-F5344CB8AC3E}">
        <p14:creationId xmlns:p14="http://schemas.microsoft.com/office/powerpoint/2010/main" val="38878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FF5499-1B03-4880-BF3A-7324800CF576}"/>
              </a:ext>
            </a:extLst>
          </p:cNvPr>
          <p:cNvSpPr>
            <a:spLocks noGrp="1"/>
          </p:cNvSpPr>
          <p:nvPr>
            <p:ph type="title"/>
          </p:nvPr>
        </p:nvSpPr>
        <p:spPr/>
        <p:txBody>
          <a:bodyPr/>
          <a:lstStyle/>
          <a:p>
            <a:r>
              <a:rPr lang="en-PH" dirty="0"/>
              <a:t>ASPECTS OF CULTURE</a:t>
            </a:r>
          </a:p>
        </p:txBody>
      </p:sp>
      <p:sp>
        <p:nvSpPr>
          <p:cNvPr id="5" name="Text Placeholder 4">
            <a:extLst>
              <a:ext uri="{FF2B5EF4-FFF2-40B4-BE49-F238E27FC236}">
                <a16:creationId xmlns:a16="http://schemas.microsoft.com/office/drawing/2014/main" id="{4FC5E749-C1CC-4F5D-B6F2-3FD94885F4B6}"/>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47744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CD1A-FEF0-405F-BB79-12F58E19388B}"/>
              </a:ext>
            </a:extLst>
          </p:cNvPr>
          <p:cNvSpPr>
            <a:spLocks noGrp="1"/>
          </p:cNvSpPr>
          <p:nvPr>
            <p:ph type="title"/>
          </p:nvPr>
        </p:nvSpPr>
        <p:spPr>
          <a:xfrm>
            <a:off x="1066800" y="1020281"/>
            <a:ext cx="10058400" cy="1371600"/>
          </a:xfrm>
        </p:spPr>
        <p:txBody>
          <a:bodyPr>
            <a:noAutofit/>
          </a:bodyPr>
          <a:lstStyle/>
          <a:p>
            <a:r>
              <a:rPr lang="en-PH" sz="4400" b="1" dirty="0"/>
              <a:t>Appreciation of other cultures may come about for two complementary reasons:</a:t>
            </a:r>
          </a:p>
        </p:txBody>
      </p:sp>
      <p:sp>
        <p:nvSpPr>
          <p:cNvPr id="3" name="Content Placeholder 2">
            <a:extLst>
              <a:ext uri="{FF2B5EF4-FFF2-40B4-BE49-F238E27FC236}">
                <a16:creationId xmlns:a16="http://schemas.microsoft.com/office/drawing/2014/main" id="{6E6D1594-E5CF-4B3E-AB75-786A3E8A35C3}"/>
              </a:ext>
            </a:extLst>
          </p:cNvPr>
          <p:cNvSpPr>
            <a:spLocks noGrp="1"/>
          </p:cNvSpPr>
          <p:nvPr>
            <p:ph idx="1"/>
          </p:nvPr>
        </p:nvSpPr>
        <p:spPr>
          <a:xfrm>
            <a:off x="1235766" y="3429000"/>
            <a:ext cx="10058400" cy="3931920"/>
          </a:xfrm>
        </p:spPr>
        <p:txBody>
          <a:bodyPr>
            <a:normAutofit/>
          </a:bodyPr>
          <a:lstStyle/>
          <a:p>
            <a:pPr marL="342900" indent="-342900">
              <a:buAutoNum type="arabicPeriod"/>
            </a:pPr>
            <a:r>
              <a:rPr lang="en-PH" sz="3600" dirty="0"/>
              <a:t>Acquisition of sufficient knowledge about the culture in question</a:t>
            </a:r>
          </a:p>
          <a:p>
            <a:pPr marL="342900" indent="-342900">
              <a:buAutoNum type="arabicPeriod"/>
            </a:pPr>
            <a:r>
              <a:rPr lang="en-PH" sz="3600" dirty="0"/>
              <a:t>Direct exposure to other cultures</a:t>
            </a:r>
          </a:p>
        </p:txBody>
      </p:sp>
    </p:spTree>
    <p:extLst>
      <p:ext uri="{BB962C8B-B14F-4D97-AF65-F5344CB8AC3E}">
        <p14:creationId xmlns:p14="http://schemas.microsoft.com/office/powerpoint/2010/main" val="1235790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B551-36A2-4788-B8F8-37087E466DFA}"/>
              </a:ext>
            </a:extLst>
          </p:cNvPr>
          <p:cNvSpPr>
            <a:spLocks noGrp="1"/>
          </p:cNvSpPr>
          <p:nvPr>
            <p:ph type="title"/>
          </p:nvPr>
        </p:nvSpPr>
        <p:spPr/>
        <p:txBody>
          <a:bodyPr/>
          <a:lstStyle/>
          <a:p>
            <a:endParaRPr lang="en-PH"/>
          </a:p>
        </p:txBody>
      </p:sp>
      <p:pic>
        <p:nvPicPr>
          <p:cNvPr id="4" name="Content Placeholder 3">
            <a:extLst>
              <a:ext uri="{FF2B5EF4-FFF2-40B4-BE49-F238E27FC236}">
                <a16:creationId xmlns:a16="http://schemas.microsoft.com/office/drawing/2014/main" id="{13DEA9FF-234C-41FB-ABE9-9C8B7D46E921}"/>
              </a:ext>
            </a:extLst>
          </p:cNvPr>
          <p:cNvPicPr>
            <a:picLocks noGrp="1" noChangeAspect="1"/>
          </p:cNvPicPr>
          <p:nvPr>
            <p:ph idx="1"/>
          </p:nvPr>
        </p:nvPicPr>
        <p:blipFill>
          <a:blip r:embed="rId2"/>
          <a:stretch>
            <a:fillRect/>
          </a:stretch>
        </p:blipFill>
        <p:spPr>
          <a:xfrm>
            <a:off x="775252" y="559836"/>
            <a:ext cx="10439399" cy="5738328"/>
          </a:xfrm>
          <a:prstGeom prst="rect">
            <a:avLst/>
          </a:prstGeom>
        </p:spPr>
      </p:pic>
    </p:spTree>
    <p:extLst>
      <p:ext uri="{BB962C8B-B14F-4D97-AF65-F5344CB8AC3E}">
        <p14:creationId xmlns:p14="http://schemas.microsoft.com/office/powerpoint/2010/main" val="687580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32FA-B7AC-4723-A5BA-966C2E91554E}"/>
              </a:ext>
            </a:extLst>
          </p:cNvPr>
          <p:cNvSpPr>
            <a:spLocks noGrp="1"/>
          </p:cNvSpPr>
          <p:nvPr>
            <p:ph type="title"/>
          </p:nvPr>
        </p:nvSpPr>
        <p:spPr/>
        <p:txBody>
          <a:bodyPr>
            <a:normAutofit/>
          </a:bodyPr>
          <a:lstStyle/>
          <a:p>
            <a:pPr algn="ctr"/>
            <a:r>
              <a:rPr lang="en-PH" sz="6000" b="1" dirty="0"/>
              <a:t>XENOCENTRISM</a:t>
            </a:r>
          </a:p>
        </p:txBody>
      </p:sp>
      <p:sp>
        <p:nvSpPr>
          <p:cNvPr id="3" name="Content Placeholder 2">
            <a:extLst>
              <a:ext uri="{FF2B5EF4-FFF2-40B4-BE49-F238E27FC236}">
                <a16:creationId xmlns:a16="http://schemas.microsoft.com/office/drawing/2014/main" id="{FE38BF6B-95BB-4C8E-AA17-C4E068584A06}"/>
              </a:ext>
            </a:extLst>
          </p:cNvPr>
          <p:cNvSpPr>
            <a:spLocks noGrp="1"/>
          </p:cNvSpPr>
          <p:nvPr>
            <p:ph idx="1"/>
          </p:nvPr>
        </p:nvSpPr>
        <p:spPr>
          <a:xfrm>
            <a:off x="1066800" y="2460928"/>
            <a:ext cx="10621617" cy="3931920"/>
          </a:xfrm>
        </p:spPr>
        <p:txBody>
          <a:bodyPr>
            <a:normAutofit/>
          </a:bodyPr>
          <a:lstStyle/>
          <a:p>
            <a:r>
              <a:rPr lang="en-PH" sz="3200" dirty="0"/>
              <a:t>Preference for the foreign.</a:t>
            </a:r>
          </a:p>
          <a:p>
            <a:r>
              <a:rPr lang="en-PH" sz="3200" dirty="0"/>
              <a:t>It is characterized by a strong belief that one’s own products, styles, or ideas are inferior to those which originate somewhere.</a:t>
            </a:r>
          </a:p>
        </p:txBody>
      </p:sp>
    </p:spTree>
    <p:extLst>
      <p:ext uri="{BB962C8B-B14F-4D97-AF65-F5344CB8AC3E}">
        <p14:creationId xmlns:p14="http://schemas.microsoft.com/office/powerpoint/2010/main" val="133992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E010-B579-495D-B0D7-D597614704DD}"/>
              </a:ext>
            </a:extLst>
          </p:cNvPr>
          <p:cNvSpPr>
            <a:spLocks noGrp="1"/>
          </p:cNvSpPr>
          <p:nvPr>
            <p:ph type="title"/>
          </p:nvPr>
        </p:nvSpPr>
        <p:spPr/>
        <p:txBody>
          <a:bodyPr>
            <a:normAutofit/>
          </a:bodyPr>
          <a:lstStyle/>
          <a:p>
            <a:pPr algn="ctr"/>
            <a:r>
              <a:rPr lang="en-US" sz="6600" b="1" dirty="0"/>
              <a:t>Xenophobia</a:t>
            </a:r>
            <a:endParaRPr lang="en-PH" sz="6600" b="1" dirty="0"/>
          </a:p>
        </p:txBody>
      </p:sp>
      <p:sp>
        <p:nvSpPr>
          <p:cNvPr id="3" name="Content Placeholder 2">
            <a:extLst>
              <a:ext uri="{FF2B5EF4-FFF2-40B4-BE49-F238E27FC236}">
                <a16:creationId xmlns:a16="http://schemas.microsoft.com/office/drawing/2014/main" id="{1391E2A0-5E14-45BF-8A2B-849354300BD2}"/>
              </a:ext>
            </a:extLst>
          </p:cNvPr>
          <p:cNvSpPr>
            <a:spLocks noGrp="1"/>
          </p:cNvSpPr>
          <p:nvPr>
            <p:ph idx="1"/>
          </p:nvPr>
        </p:nvSpPr>
        <p:spPr>
          <a:xfrm>
            <a:off x="864705" y="2103120"/>
            <a:ext cx="10525538" cy="3931920"/>
          </a:xfrm>
        </p:spPr>
        <p:txBody>
          <a:bodyPr>
            <a:normAutofit/>
          </a:bodyPr>
          <a:lstStyle/>
          <a:p>
            <a:r>
              <a:rPr lang="en-US" sz="3200" dirty="0"/>
              <a:t>It is the fear or dislike of people who are different from oneself, particularly foreigners. The term xenophobia originates from the Greek words </a:t>
            </a:r>
            <a:r>
              <a:rPr lang="en-US" sz="3200" i="1" dirty="0" err="1"/>
              <a:t>xénos</a:t>
            </a:r>
            <a:r>
              <a:rPr lang="en-US" sz="3200" i="1" dirty="0"/>
              <a:t> </a:t>
            </a:r>
            <a:r>
              <a:rPr lang="en-US" sz="3200" dirty="0"/>
              <a:t>(stranger) and </a:t>
            </a:r>
            <a:r>
              <a:rPr lang="en-US" sz="3200" i="1" dirty="0" err="1"/>
              <a:t>phóbos</a:t>
            </a:r>
            <a:r>
              <a:rPr lang="en-US" sz="3200" dirty="0"/>
              <a:t> (fear), so it essentially means the fear of strangers; however, it is more often used to describe hatred or hostility.</a:t>
            </a:r>
            <a:endParaRPr lang="en-PH" sz="3200" dirty="0"/>
          </a:p>
        </p:txBody>
      </p:sp>
    </p:spTree>
    <p:extLst>
      <p:ext uri="{BB962C8B-B14F-4D97-AF65-F5344CB8AC3E}">
        <p14:creationId xmlns:p14="http://schemas.microsoft.com/office/powerpoint/2010/main" val="177274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4CD78-6E66-4123-A034-BA221A550921}"/>
              </a:ext>
            </a:extLst>
          </p:cNvPr>
          <p:cNvSpPr>
            <a:spLocks noGrp="1"/>
          </p:cNvSpPr>
          <p:nvPr>
            <p:ph idx="1"/>
          </p:nvPr>
        </p:nvSpPr>
        <p:spPr>
          <a:xfrm>
            <a:off x="745435" y="894522"/>
            <a:ext cx="10833651" cy="5140518"/>
          </a:xfrm>
        </p:spPr>
        <p:txBody>
          <a:bodyPr>
            <a:normAutofit/>
          </a:bodyPr>
          <a:lstStyle/>
          <a:p>
            <a:r>
              <a:rPr lang="en-US" sz="3200" dirty="0"/>
              <a:t>Xenophobia comprises multiple aspects of prejudice and may be based on any racist, religious, ethnic, cultural or national discrimination.</a:t>
            </a:r>
          </a:p>
          <a:p>
            <a:r>
              <a:rPr lang="en-US" sz="3200" dirty="0"/>
              <a:t> Xenophobic attitudes and behaviors are often triggered by a fear that outsiders or foreigners are a threat to one’s community or national identity. </a:t>
            </a:r>
          </a:p>
          <a:p>
            <a:r>
              <a:rPr lang="en-US" sz="3200" dirty="0"/>
              <a:t>People with xenophobic attitudes often want to secure the perceived purity of their own culture or nation.</a:t>
            </a:r>
            <a:endParaRPr lang="en-PH" sz="3200" dirty="0"/>
          </a:p>
        </p:txBody>
      </p:sp>
    </p:spTree>
    <p:extLst>
      <p:ext uri="{BB962C8B-B14F-4D97-AF65-F5344CB8AC3E}">
        <p14:creationId xmlns:p14="http://schemas.microsoft.com/office/powerpoint/2010/main" val="3789278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C638-99E9-4B34-8049-46EB7089C598}"/>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id="{FE5D22D2-F4E2-4FD7-8542-DFD0BC1F41CC}"/>
              </a:ext>
            </a:extLst>
          </p:cNvPr>
          <p:cNvSpPr>
            <a:spLocks noGrp="1"/>
          </p:cNvSpPr>
          <p:nvPr>
            <p:ph idx="1"/>
          </p:nvPr>
        </p:nvSpPr>
        <p:spPr/>
        <p:txBody>
          <a:bodyPr>
            <a:normAutofit/>
          </a:bodyPr>
          <a:lstStyle/>
          <a:p>
            <a:r>
              <a:rPr lang="en-PH" sz="3600" dirty="0"/>
              <a:t>What is the cultural impact of </a:t>
            </a:r>
            <a:r>
              <a:rPr lang="en-PH" sz="3600" dirty="0" err="1"/>
              <a:t>xenocentrism</a:t>
            </a:r>
            <a:r>
              <a:rPr lang="en-PH" sz="3600" dirty="0"/>
              <a:t> in the Philippine culture?</a:t>
            </a:r>
          </a:p>
        </p:txBody>
      </p:sp>
    </p:spTree>
    <p:extLst>
      <p:ext uri="{BB962C8B-B14F-4D97-AF65-F5344CB8AC3E}">
        <p14:creationId xmlns:p14="http://schemas.microsoft.com/office/powerpoint/2010/main" val="130703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F11F2-128F-48CB-8A16-F34ABD3546B3}"/>
              </a:ext>
            </a:extLst>
          </p:cNvPr>
          <p:cNvSpPr>
            <a:spLocks noGrp="1"/>
          </p:cNvSpPr>
          <p:nvPr>
            <p:ph type="title"/>
          </p:nvPr>
        </p:nvSpPr>
        <p:spPr/>
        <p:txBody>
          <a:bodyPr>
            <a:normAutofit/>
          </a:bodyPr>
          <a:lstStyle/>
          <a:p>
            <a:r>
              <a:rPr lang="en-PH" sz="5400" b="1" dirty="0"/>
              <a:t>NONMATERIAL CULTURE</a:t>
            </a:r>
          </a:p>
        </p:txBody>
      </p:sp>
      <p:sp>
        <p:nvSpPr>
          <p:cNvPr id="5" name="Content Placeholder 4">
            <a:extLst>
              <a:ext uri="{FF2B5EF4-FFF2-40B4-BE49-F238E27FC236}">
                <a16:creationId xmlns:a16="http://schemas.microsoft.com/office/drawing/2014/main" id="{569B48B3-DDE4-4B88-9903-76A6C9C69C9F}"/>
              </a:ext>
            </a:extLst>
          </p:cNvPr>
          <p:cNvSpPr>
            <a:spLocks noGrp="1"/>
          </p:cNvSpPr>
          <p:nvPr>
            <p:ph idx="1"/>
          </p:nvPr>
        </p:nvSpPr>
        <p:spPr/>
        <p:txBody>
          <a:bodyPr>
            <a:normAutofit/>
          </a:bodyPr>
          <a:lstStyle/>
          <a:p>
            <a:r>
              <a:rPr lang="en-US" sz="3200" dirty="0"/>
              <a:t> values</a:t>
            </a:r>
          </a:p>
          <a:p>
            <a:r>
              <a:rPr lang="en-US" sz="3200" dirty="0"/>
              <a:t>beliefs</a:t>
            </a:r>
          </a:p>
          <a:p>
            <a:r>
              <a:rPr lang="en-US" sz="3200" dirty="0"/>
              <a:t>norms</a:t>
            </a:r>
          </a:p>
          <a:p>
            <a:r>
              <a:rPr lang="en-US" sz="3200" dirty="0"/>
              <a:t>mores</a:t>
            </a:r>
          </a:p>
          <a:p>
            <a:r>
              <a:rPr lang="en-US" sz="3200" dirty="0"/>
              <a:t>symbols</a:t>
            </a:r>
          </a:p>
          <a:p>
            <a:r>
              <a:rPr lang="en-US" sz="3200" dirty="0"/>
              <a:t>language</a:t>
            </a:r>
            <a:endParaRPr lang="en-PH" sz="3200" dirty="0"/>
          </a:p>
        </p:txBody>
      </p:sp>
    </p:spTree>
    <p:extLst>
      <p:ext uri="{BB962C8B-B14F-4D97-AF65-F5344CB8AC3E}">
        <p14:creationId xmlns:p14="http://schemas.microsoft.com/office/powerpoint/2010/main" val="184116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101C-9309-400A-B739-57461EBDACA0}"/>
              </a:ext>
            </a:extLst>
          </p:cNvPr>
          <p:cNvSpPr>
            <a:spLocks noGrp="1"/>
          </p:cNvSpPr>
          <p:nvPr>
            <p:ph type="title"/>
          </p:nvPr>
        </p:nvSpPr>
        <p:spPr>
          <a:xfrm>
            <a:off x="1066800" y="463484"/>
            <a:ext cx="10058400" cy="1371600"/>
          </a:xfrm>
        </p:spPr>
        <p:txBody>
          <a:bodyPr/>
          <a:lstStyle/>
          <a:p>
            <a:r>
              <a:rPr lang="en-PH" b="1" dirty="0"/>
              <a:t>MATERIAL CULTURE</a:t>
            </a:r>
          </a:p>
        </p:txBody>
      </p:sp>
      <p:sp>
        <p:nvSpPr>
          <p:cNvPr id="3" name="Content Placeholder 2">
            <a:extLst>
              <a:ext uri="{FF2B5EF4-FFF2-40B4-BE49-F238E27FC236}">
                <a16:creationId xmlns:a16="http://schemas.microsoft.com/office/drawing/2014/main" id="{A8B9DF4A-A2B8-4F06-8F3B-313FB2AB89E0}"/>
              </a:ext>
            </a:extLst>
          </p:cNvPr>
          <p:cNvSpPr>
            <a:spLocks noGrp="1"/>
          </p:cNvSpPr>
          <p:nvPr>
            <p:ph idx="1"/>
          </p:nvPr>
        </p:nvSpPr>
        <p:spPr>
          <a:xfrm>
            <a:off x="1066800" y="2583887"/>
            <a:ext cx="10058400" cy="3931920"/>
          </a:xfrm>
        </p:spPr>
        <p:txBody>
          <a:bodyPr>
            <a:normAutofit/>
          </a:bodyPr>
          <a:lstStyle/>
          <a:p>
            <a:r>
              <a:rPr lang="en-US" sz="4400" dirty="0"/>
              <a:t>tools and technology</a:t>
            </a:r>
          </a:p>
          <a:p>
            <a:r>
              <a:rPr lang="en-US" sz="4400" dirty="0"/>
              <a:t>clothing</a:t>
            </a:r>
          </a:p>
          <a:p>
            <a:r>
              <a:rPr lang="en-US" sz="4400" dirty="0"/>
              <a:t>eating utensils</a:t>
            </a:r>
          </a:p>
          <a:p>
            <a:r>
              <a:rPr lang="en-US" sz="4400" dirty="0"/>
              <a:t>means of transportation</a:t>
            </a:r>
            <a:endParaRPr lang="en-PH" sz="4400" dirty="0"/>
          </a:p>
        </p:txBody>
      </p:sp>
    </p:spTree>
    <p:extLst>
      <p:ext uri="{BB962C8B-B14F-4D97-AF65-F5344CB8AC3E}">
        <p14:creationId xmlns:p14="http://schemas.microsoft.com/office/powerpoint/2010/main" val="405954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9504A-2267-4977-9E3A-868E753C2704}"/>
              </a:ext>
            </a:extLst>
          </p:cNvPr>
          <p:cNvSpPr>
            <a:spLocks noGrp="1"/>
          </p:cNvSpPr>
          <p:nvPr>
            <p:ph type="title"/>
          </p:nvPr>
        </p:nvSpPr>
        <p:spPr/>
        <p:txBody>
          <a:bodyPr/>
          <a:lstStyle/>
          <a:p>
            <a:r>
              <a:rPr lang="en-PH" dirty="0"/>
              <a:t>CHARACTERISTICS OF CULTURE</a:t>
            </a:r>
          </a:p>
        </p:txBody>
      </p:sp>
      <p:sp>
        <p:nvSpPr>
          <p:cNvPr id="5" name="Text Placeholder 4">
            <a:extLst>
              <a:ext uri="{FF2B5EF4-FFF2-40B4-BE49-F238E27FC236}">
                <a16:creationId xmlns:a16="http://schemas.microsoft.com/office/drawing/2014/main" id="{7EA92EB6-7A8C-4391-922E-442CBED1AD28}"/>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383963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6F554E-610D-4E47-B7DA-408B5AF32A7A}"/>
              </a:ext>
            </a:extLst>
          </p:cNvPr>
          <p:cNvSpPr>
            <a:spLocks noGrp="1"/>
          </p:cNvSpPr>
          <p:nvPr>
            <p:ph type="title"/>
          </p:nvPr>
        </p:nvSpPr>
        <p:spPr>
          <a:xfrm>
            <a:off x="1179922" y="680301"/>
            <a:ext cx="10058400" cy="13716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b="1" dirty="0"/>
              <a:t>CULTURE IS LEARNED</a:t>
            </a:r>
            <a:endParaRPr lang="en-PH" b="1" dirty="0"/>
          </a:p>
        </p:txBody>
      </p:sp>
      <p:sp>
        <p:nvSpPr>
          <p:cNvPr id="5" name="Content Placeholder 4">
            <a:extLst>
              <a:ext uri="{FF2B5EF4-FFF2-40B4-BE49-F238E27FC236}">
                <a16:creationId xmlns:a16="http://schemas.microsoft.com/office/drawing/2014/main" id="{232B1A57-B2B8-4478-A134-3831B415313D}"/>
              </a:ext>
            </a:extLst>
          </p:cNvPr>
          <p:cNvSpPr>
            <a:spLocks noGrp="1"/>
          </p:cNvSpPr>
          <p:nvPr>
            <p:ph idx="1"/>
          </p:nvPr>
        </p:nvSpPr>
        <p:spPr>
          <a:xfrm>
            <a:off x="612744" y="2384039"/>
            <a:ext cx="11274456" cy="3931920"/>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3200" dirty="0">
                <a:solidFill>
                  <a:schemeClr val="tx1"/>
                </a:solidFill>
              </a:rPr>
              <a:t>It is not biological; we do not inherit it. Much of learning culture is unconscious. We learn culture from families, peers, institutions, and media. The process of learning culture is known as enculturation. While all humans have basic biological needs such as food, sleep, and sex, the way we fulfill those needs varies cross-culturally.</a:t>
            </a:r>
            <a:endParaRPr lang="en-PH" sz="3200" dirty="0">
              <a:solidFill>
                <a:schemeClr val="tx1"/>
              </a:solidFill>
            </a:endParaRPr>
          </a:p>
        </p:txBody>
      </p:sp>
    </p:spTree>
    <p:extLst>
      <p:ext uri="{BB962C8B-B14F-4D97-AF65-F5344CB8AC3E}">
        <p14:creationId xmlns:p14="http://schemas.microsoft.com/office/powerpoint/2010/main" val="19922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73A60-6ECC-49BD-A7FD-B5BE5D993A2A}"/>
              </a:ext>
            </a:extLst>
          </p:cNvPr>
          <p:cNvSpPr>
            <a:spLocks noGrp="1"/>
          </p:cNvSpPr>
          <p:nvPr>
            <p:ph type="title"/>
          </p:nvPr>
        </p:nvSpPr>
        <p:spPr>
          <a:xfrm>
            <a:off x="1066800" y="642594"/>
            <a:ext cx="10058400" cy="967545"/>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5400" b="1" dirty="0"/>
              <a:t>CULTURE IS SHARED</a:t>
            </a:r>
            <a:endParaRPr lang="en-PH" sz="5400" b="1" dirty="0"/>
          </a:p>
        </p:txBody>
      </p:sp>
      <p:sp>
        <p:nvSpPr>
          <p:cNvPr id="5" name="Content Placeholder 4">
            <a:extLst>
              <a:ext uri="{FF2B5EF4-FFF2-40B4-BE49-F238E27FC236}">
                <a16:creationId xmlns:a16="http://schemas.microsoft.com/office/drawing/2014/main" id="{3E4639EC-BDB6-495B-83EE-19642ACD6572}"/>
              </a:ext>
            </a:extLst>
          </p:cNvPr>
          <p:cNvSpPr>
            <a:spLocks noGrp="1"/>
          </p:cNvSpPr>
          <p:nvPr>
            <p:ph idx="1"/>
          </p:nvPr>
        </p:nvSpPr>
        <p:spPr>
          <a:xfrm>
            <a:off x="549965" y="2371476"/>
            <a:ext cx="11092070" cy="3931920"/>
          </a:xfrm>
        </p:spPr>
        <p:txBody>
          <a:bodyPr>
            <a:normAutofit/>
          </a:bodyPr>
          <a:lstStyle/>
          <a:p>
            <a:r>
              <a:rPr lang="en-US" sz="2800" dirty="0"/>
              <a:t>Culture is not something that an individual alone can possess. Culture in sociological sense, is shared.</a:t>
            </a:r>
          </a:p>
          <a:p>
            <a:r>
              <a:rPr lang="en-US" sz="2800" dirty="0"/>
              <a:t>The patterns of learned behavior and the results of behavior are possessed not by one or a few persons, but usually by a large group.</a:t>
            </a:r>
          </a:p>
          <a:p>
            <a:r>
              <a:rPr lang="en-US" sz="2800" dirty="0"/>
              <a:t>Because we share culture with other members of our group, we are able to act in socially appropriate ways as well as predict how others will act. </a:t>
            </a:r>
          </a:p>
        </p:txBody>
      </p:sp>
    </p:spTree>
    <p:extLst>
      <p:ext uri="{BB962C8B-B14F-4D97-AF65-F5344CB8AC3E}">
        <p14:creationId xmlns:p14="http://schemas.microsoft.com/office/powerpoint/2010/main" val="220311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5B8B-6ADF-4E5A-AFE7-22C06F4239D8}"/>
              </a:ext>
            </a:extLst>
          </p:cNvPr>
          <p:cNvSpPr>
            <a:spLocks noGrp="1"/>
          </p:cNvSpPr>
          <p:nvPr>
            <p:ph type="title"/>
          </p:nvPr>
        </p:nvSpPr>
        <p:spPr>
          <a:xfrm>
            <a:off x="1066800" y="642594"/>
            <a:ext cx="10058400" cy="1047058"/>
          </a:xfrm>
        </p:spPr>
        <p:style>
          <a:lnRef idx="2">
            <a:schemeClr val="accent2"/>
          </a:lnRef>
          <a:fillRef idx="1">
            <a:schemeClr val="lt1"/>
          </a:fillRef>
          <a:effectRef idx="0">
            <a:schemeClr val="accent2"/>
          </a:effectRef>
          <a:fontRef idx="minor">
            <a:schemeClr val="dk1"/>
          </a:fontRef>
        </p:style>
        <p:txBody>
          <a:bodyPr/>
          <a:lstStyle/>
          <a:p>
            <a:pPr algn="ctr"/>
            <a:r>
              <a:rPr lang="en-US" dirty="0"/>
              <a:t>CULTURE IS BASED ON SYMBOLS</a:t>
            </a:r>
            <a:endParaRPr lang="en-PH" dirty="0"/>
          </a:p>
        </p:txBody>
      </p:sp>
      <p:sp>
        <p:nvSpPr>
          <p:cNvPr id="3" name="Content Placeholder 2">
            <a:extLst>
              <a:ext uri="{FF2B5EF4-FFF2-40B4-BE49-F238E27FC236}">
                <a16:creationId xmlns:a16="http://schemas.microsoft.com/office/drawing/2014/main" id="{A51498D9-4FBD-49FD-BC5A-5E790077D660}"/>
              </a:ext>
            </a:extLst>
          </p:cNvPr>
          <p:cNvSpPr>
            <a:spLocks noGrp="1"/>
          </p:cNvSpPr>
          <p:nvPr>
            <p:ph idx="1"/>
          </p:nvPr>
        </p:nvSpPr>
        <p:spPr>
          <a:xfrm>
            <a:off x="1066800" y="2202512"/>
            <a:ext cx="10184297" cy="3931920"/>
          </a:xfrm>
        </p:spPr>
        <p:txBody>
          <a:bodyPr>
            <a:normAutofit/>
          </a:bodyPr>
          <a:lstStyle/>
          <a:p>
            <a:r>
              <a:rPr lang="en-US" sz="3600" dirty="0"/>
              <a:t>A symbol is something that stands for something else. Symbols vary cross-culturally and are arbitrary. They only have meaning when people in a culture agree on their use. Language, money and art are all symbols. Language is the most important symbolic component of culture.</a:t>
            </a:r>
            <a:endParaRPr lang="en-PH" sz="3600" dirty="0"/>
          </a:p>
        </p:txBody>
      </p:sp>
    </p:spTree>
    <p:extLst>
      <p:ext uri="{BB962C8B-B14F-4D97-AF65-F5344CB8AC3E}">
        <p14:creationId xmlns:p14="http://schemas.microsoft.com/office/powerpoint/2010/main" val="28405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199</TotalTime>
  <Words>1365</Words>
  <Application>Microsoft Office PowerPoint</Application>
  <PresentationFormat>Widescreen</PresentationFormat>
  <Paragraphs>91</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ゴシック</vt:lpstr>
      <vt:lpstr>Arial</vt:lpstr>
      <vt:lpstr>Calibri</vt:lpstr>
      <vt:lpstr>Century Gothic</vt:lpstr>
      <vt:lpstr>Wingdings</vt:lpstr>
      <vt:lpstr>Savon</vt:lpstr>
      <vt:lpstr>THE COMPLEXITY OF CULTURE</vt:lpstr>
      <vt:lpstr>CULTURE DEFINED</vt:lpstr>
      <vt:lpstr>ASPECTS OF CULTURE</vt:lpstr>
      <vt:lpstr>NONMATERIAL CULTURE</vt:lpstr>
      <vt:lpstr>MATERIAL CULTURE</vt:lpstr>
      <vt:lpstr>CHARACTERISTICS OF CULTURE</vt:lpstr>
      <vt:lpstr>CULTURE IS LEARNED</vt:lpstr>
      <vt:lpstr>CULTURE IS SHARED</vt:lpstr>
      <vt:lpstr>CULTURE IS BASED ON SYMBOLS</vt:lpstr>
      <vt:lpstr>PowerPoint Presentation</vt:lpstr>
      <vt:lpstr>CULTURE IS INTEGRATED</vt:lpstr>
      <vt:lpstr>CULTURE IS DYNAMIC</vt:lpstr>
      <vt:lpstr>ETHNOCENTRISM</vt:lpstr>
      <vt:lpstr>PowerPoint Presentation</vt:lpstr>
      <vt:lpstr>PowerPoint Presentation</vt:lpstr>
      <vt:lpstr>WHEN DO WE BECOME ETHNOCENTRIC AND WHAT IS OUR WAY OUT?</vt:lpstr>
      <vt:lpstr>PowerPoint Presentation</vt:lpstr>
      <vt:lpstr>PowerPoint Presentation</vt:lpstr>
      <vt:lpstr>PowerPoint Presentation</vt:lpstr>
      <vt:lpstr>Cultural relativism</vt:lpstr>
      <vt:lpstr>PowerPoint Presentation</vt:lpstr>
      <vt:lpstr>Two categories</vt:lpstr>
      <vt:lpstr>ABSOLUTE</vt:lpstr>
      <vt:lpstr>PowerPoint Presentation</vt:lpstr>
      <vt:lpstr>PowerPoint Presentation</vt:lpstr>
      <vt:lpstr>PowerPoint Presentation</vt:lpstr>
      <vt:lpstr>CRITICAL</vt:lpstr>
      <vt:lpstr>PowerPoint Presentation</vt:lpstr>
      <vt:lpstr>PowerPoint Presentation</vt:lpstr>
      <vt:lpstr>Appreciation of other cultures may come about for two complementary reasons:</vt:lpstr>
      <vt:lpstr>PowerPoint Presentation</vt:lpstr>
      <vt:lpstr>XENOCENTRISM</vt:lpstr>
      <vt:lpstr>Xenophobia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COMPLEXITY OF CULTURE</dc:title>
  <dc:creator>gerrylyn balanag</dc:creator>
  <cp:lastModifiedBy>gerrylyn balanag</cp:lastModifiedBy>
  <cp:revision>22</cp:revision>
  <dcterms:created xsi:type="dcterms:W3CDTF">2018-09-06T23:33:36Z</dcterms:created>
  <dcterms:modified xsi:type="dcterms:W3CDTF">2018-09-07T04:56:05Z</dcterms:modified>
</cp:coreProperties>
</file>